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256" r:id="rId2"/>
    <p:sldId id="373" r:id="rId3"/>
    <p:sldId id="374" r:id="rId4"/>
    <p:sldId id="375" r:id="rId5"/>
    <p:sldId id="310" r:id="rId6"/>
    <p:sldId id="325" r:id="rId7"/>
    <p:sldId id="348" r:id="rId8"/>
    <p:sldId id="349" r:id="rId9"/>
    <p:sldId id="309" r:id="rId10"/>
    <p:sldId id="376" r:id="rId11"/>
    <p:sldId id="377" r:id="rId12"/>
    <p:sldId id="378" r:id="rId13"/>
    <p:sldId id="335" r:id="rId14"/>
    <p:sldId id="379" r:id="rId15"/>
    <p:sldId id="380" r:id="rId16"/>
    <p:sldId id="381" r:id="rId17"/>
    <p:sldId id="327" r:id="rId18"/>
    <p:sldId id="328" r:id="rId19"/>
    <p:sldId id="382" r:id="rId20"/>
    <p:sldId id="383" r:id="rId21"/>
    <p:sldId id="333" r:id="rId22"/>
    <p:sldId id="334" r:id="rId23"/>
    <p:sldId id="337" r:id="rId24"/>
    <p:sldId id="338" r:id="rId25"/>
    <p:sldId id="339" r:id="rId26"/>
    <p:sldId id="340" r:id="rId27"/>
    <p:sldId id="341" r:id="rId28"/>
    <p:sldId id="342" r:id="rId29"/>
    <p:sldId id="343" r:id="rId30"/>
    <p:sldId id="344" r:id="rId31"/>
    <p:sldId id="345" r:id="rId32"/>
    <p:sldId id="346" r:id="rId33"/>
    <p:sldId id="347" r:id="rId34"/>
    <p:sldId id="384" r:id="rId35"/>
    <p:sldId id="385" r:id="rId36"/>
    <p:sldId id="386" r:id="rId37"/>
    <p:sldId id="372" r:id="rId38"/>
    <p:sldId id="294" r:id="rId39"/>
    <p:sldId id="308" r:id="rId4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2D3AEC7-159B-402D-A276-922EB33E401C}">
          <p14:sldIdLst>
            <p14:sldId id="256"/>
            <p14:sldId id="373"/>
            <p14:sldId id="374"/>
            <p14:sldId id="375"/>
            <p14:sldId id="310"/>
            <p14:sldId id="325"/>
            <p14:sldId id="348"/>
            <p14:sldId id="349"/>
            <p14:sldId id="309"/>
            <p14:sldId id="376"/>
            <p14:sldId id="377"/>
            <p14:sldId id="378"/>
            <p14:sldId id="335"/>
            <p14:sldId id="379"/>
            <p14:sldId id="380"/>
            <p14:sldId id="381"/>
          </p14:sldIdLst>
        </p14:section>
        <p14:section name="Untitled Section" id="{44BDE856-30C6-4DF3-8E06-BB58D92C3917}">
          <p14:sldIdLst>
            <p14:sldId id="327"/>
            <p14:sldId id="328"/>
            <p14:sldId id="382"/>
            <p14:sldId id="383"/>
            <p14:sldId id="333"/>
            <p14:sldId id="334"/>
            <p14:sldId id="337"/>
            <p14:sldId id="338"/>
            <p14:sldId id="339"/>
            <p14:sldId id="340"/>
            <p14:sldId id="341"/>
            <p14:sldId id="342"/>
            <p14:sldId id="343"/>
            <p14:sldId id="344"/>
            <p14:sldId id="345"/>
            <p14:sldId id="346"/>
            <p14:sldId id="347"/>
            <p14:sldId id="384"/>
            <p14:sldId id="385"/>
            <p14:sldId id="386"/>
            <p14:sldId id="372"/>
            <p14:sldId id="294"/>
            <p14:sldId id="30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64" y="96"/>
      </p:cViewPr>
      <p:guideLst>
        <p:guide orient="horz" pos="2160"/>
        <p:guide pos="2880"/>
      </p:guideLst>
    </p:cSldViewPr>
  </p:slideViewPr>
  <p:notesTextViewPr>
    <p:cViewPr>
      <p:scale>
        <a:sx n="3" d="2"/>
        <a:sy n="3" d="2"/>
      </p:scale>
      <p:origin x="0" y="0"/>
    </p:cViewPr>
  </p:notesTextViewPr>
  <p:notesViewPr>
    <p:cSldViewPr>
      <p:cViewPr varScale="1">
        <p:scale>
          <a:sx n="113" d="100"/>
          <a:sy n="113" d="100"/>
        </p:scale>
        <p:origin x="2196"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0444" y="0"/>
            <a:ext cx="2945659" cy="498055"/>
          </a:xfrm>
          <a:prstGeom prst="rect">
            <a:avLst/>
          </a:prstGeom>
        </p:spPr>
        <p:txBody>
          <a:bodyPr vert="horz" lIns="91440" tIns="45720" rIns="91440" bIns="45720" rtlCol="0"/>
          <a:lstStyle>
            <a:lvl1pPr algn="r">
              <a:defRPr sz="1200"/>
            </a:lvl1pPr>
          </a:lstStyle>
          <a:p>
            <a:fld id="{9EAB8C32-0C57-4B38-A060-EB5A8619487C}" type="datetimeFigureOut">
              <a:rPr lang="en-AU" smtClean="0"/>
              <a:t>30/06/2023</a:t>
            </a:fld>
            <a:endParaRPr lang="en-AU"/>
          </a:p>
        </p:txBody>
      </p:sp>
      <p:sp>
        <p:nvSpPr>
          <p:cNvPr id="4" name="Slide Image Placeholder 3"/>
          <p:cNvSpPr>
            <a:spLocks noGrp="1" noRot="1" noChangeAspect="1"/>
          </p:cNvSpPr>
          <p:nvPr>
            <p:ph type="sldImg" idx="2"/>
          </p:nvPr>
        </p:nvSpPr>
        <p:spPr>
          <a:xfrm>
            <a:off x="1168400" y="1243013"/>
            <a:ext cx="4460875" cy="334645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1" y="9428584"/>
            <a:ext cx="2945659" cy="498055"/>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0444" y="9428584"/>
            <a:ext cx="2945659" cy="498055"/>
          </a:xfrm>
          <a:prstGeom prst="rect">
            <a:avLst/>
          </a:prstGeom>
        </p:spPr>
        <p:txBody>
          <a:bodyPr vert="horz" lIns="91440" tIns="45720" rIns="91440" bIns="45720" rtlCol="0" anchor="b"/>
          <a:lstStyle>
            <a:lvl1pPr algn="r">
              <a:defRPr sz="1200"/>
            </a:lvl1pPr>
          </a:lstStyle>
          <a:p>
            <a:fld id="{7100C47F-E056-4F42-8966-0E8E17FACEF9}" type="slidenum">
              <a:rPr lang="en-AU" smtClean="0"/>
              <a:t>‹#›</a:t>
            </a:fld>
            <a:endParaRPr lang="en-AU"/>
          </a:p>
        </p:txBody>
      </p:sp>
    </p:spTree>
    <p:extLst>
      <p:ext uri="{BB962C8B-B14F-4D97-AF65-F5344CB8AC3E}">
        <p14:creationId xmlns:p14="http://schemas.microsoft.com/office/powerpoint/2010/main" val="1197448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1</a:t>
            </a:fld>
            <a:endParaRPr lang="en-AU"/>
          </a:p>
        </p:txBody>
      </p:sp>
    </p:spTree>
    <p:extLst>
      <p:ext uri="{BB962C8B-B14F-4D97-AF65-F5344CB8AC3E}">
        <p14:creationId xmlns:p14="http://schemas.microsoft.com/office/powerpoint/2010/main" val="10194389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10</a:t>
            </a:fld>
            <a:endParaRPr lang="en-AU"/>
          </a:p>
        </p:txBody>
      </p:sp>
    </p:spTree>
    <p:extLst>
      <p:ext uri="{BB962C8B-B14F-4D97-AF65-F5344CB8AC3E}">
        <p14:creationId xmlns:p14="http://schemas.microsoft.com/office/powerpoint/2010/main" val="22066295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11</a:t>
            </a:fld>
            <a:endParaRPr lang="en-AU"/>
          </a:p>
        </p:txBody>
      </p:sp>
    </p:spTree>
    <p:extLst>
      <p:ext uri="{BB962C8B-B14F-4D97-AF65-F5344CB8AC3E}">
        <p14:creationId xmlns:p14="http://schemas.microsoft.com/office/powerpoint/2010/main" val="33593635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12</a:t>
            </a:fld>
            <a:endParaRPr lang="en-AU"/>
          </a:p>
        </p:txBody>
      </p:sp>
    </p:spTree>
    <p:extLst>
      <p:ext uri="{BB962C8B-B14F-4D97-AF65-F5344CB8AC3E}">
        <p14:creationId xmlns:p14="http://schemas.microsoft.com/office/powerpoint/2010/main" val="22022741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13</a:t>
            </a:fld>
            <a:endParaRPr lang="en-AU"/>
          </a:p>
        </p:txBody>
      </p:sp>
    </p:spTree>
    <p:extLst>
      <p:ext uri="{BB962C8B-B14F-4D97-AF65-F5344CB8AC3E}">
        <p14:creationId xmlns:p14="http://schemas.microsoft.com/office/powerpoint/2010/main" val="26216676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14</a:t>
            </a:fld>
            <a:endParaRPr lang="en-AU"/>
          </a:p>
        </p:txBody>
      </p:sp>
    </p:spTree>
    <p:extLst>
      <p:ext uri="{BB962C8B-B14F-4D97-AF65-F5344CB8AC3E}">
        <p14:creationId xmlns:p14="http://schemas.microsoft.com/office/powerpoint/2010/main" val="1194879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15</a:t>
            </a:fld>
            <a:endParaRPr lang="en-AU"/>
          </a:p>
        </p:txBody>
      </p:sp>
    </p:spTree>
    <p:extLst>
      <p:ext uri="{BB962C8B-B14F-4D97-AF65-F5344CB8AC3E}">
        <p14:creationId xmlns:p14="http://schemas.microsoft.com/office/powerpoint/2010/main" val="38944065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16</a:t>
            </a:fld>
            <a:endParaRPr lang="en-AU"/>
          </a:p>
        </p:txBody>
      </p:sp>
    </p:spTree>
    <p:extLst>
      <p:ext uri="{BB962C8B-B14F-4D97-AF65-F5344CB8AC3E}">
        <p14:creationId xmlns:p14="http://schemas.microsoft.com/office/powerpoint/2010/main" val="32389523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17</a:t>
            </a:fld>
            <a:endParaRPr lang="en-AU"/>
          </a:p>
        </p:txBody>
      </p:sp>
    </p:spTree>
    <p:extLst>
      <p:ext uri="{BB962C8B-B14F-4D97-AF65-F5344CB8AC3E}">
        <p14:creationId xmlns:p14="http://schemas.microsoft.com/office/powerpoint/2010/main" val="24001628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18</a:t>
            </a:fld>
            <a:endParaRPr lang="en-AU"/>
          </a:p>
        </p:txBody>
      </p:sp>
    </p:spTree>
    <p:extLst>
      <p:ext uri="{BB962C8B-B14F-4D97-AF65-F5344CB8AC3E}">
        <p14:creationId xmlns:p14="http://schemas.microsoft.com/office/powerpoint/2010/main" val="30461131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19</a:t>
            </a:fld>
            <a:endParaRPr lang="en-AU"/>
          </a:p>
        </p:txBody>
      </p:sp>
    </p:spTree>
    <p:extLst>
      <p:ext uri="{BB962C8B-B14F-4D97-AF65-F5344CB8AC3E}">
        <p14:creationId xmlns:p14="http://schemas.microsoft.com/office/powerpoint/2010/main" val="24595593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2</a:t>
            </a:fld>
            <a:endParaRPr lang="en-AU"/>
          </a:p>
        </p:txBody>
      </p:sp>
    </p:spTree>
    <p:extLst>
      <p:ext uri="{BB962C8B-B14F-4D97-AF65-F5344CB8AC3E}">
        <p14:creationId xmlns:p14="http://schemas.microsoft.com/office/powerpoint/2010/main" val="561618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20</a:t>
            </a:fld>
            <a:endParaRPr lang="en-AU"/>
          </a:p>
        </p:txBody>
      </p:sp>
    </p:spTree>
    <p:extLst>
      <p:ext uri="{BB962C8B-B14F-4D97-AF65-F5344CB8AC3E}">
        <p14:creationId xmlns:p14="http://schemas.microsoft.com/office/powerpoint/2010/main" val="26343049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21</a:t>
            </a:fld>
            <a:endParaRPr lang="en-AU"/>
          </a:p>
        </p:txBody>
      </p:sp>
    </p:spTree>
    <p:extLst>
      <p:ext uri="{BB962C8B-B14F-4D97-AF65-F5344CB8AC3E}">
        <p14:creationId xmlns:p14="http://schemas.microsoft.com/office/powerpoint/2010/main" val="14675892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22</a:t>
            </a:fld>
            <a:endParaRPr lang="en-AU"/>
          </a:p>
        </p:txBody>
      </p:sp>
    </p:spTree>
    <p:extLst>
      <p:ext uri="{BB962C8B-B14F-4D97-AF65-F5344CB8AC3E}">
        <p14:creationId xmlns:p14="http://schemas.microsoft.com/office/powerpoint/2010/main" val="10899720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23</a:t>
            </a:fld>
            <a:endParaRPr lang="en-AU"/>
          </a:p>
        </p:txBody>
      </p:sp>
    </p:spTree>
    <p:extLst>
      <p:ext uri="{BB962C8B-B14F-4D97-AF65-F5344CB8AC3E}">
        <p14:creationId xmlns:p14="http://schemas.microsoft.com/office/powerpoint/2010/main" val="341639763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24</a:t>
            </a:fld>
            <a:endParaRPr lang="en-AU"/>
          </a:p>
        </p:txBody>
      </p:sp>
    </p:spTree>
    <p:extLst>
      <p:ext uri="{BB962C8B-B14F-4D97-AF65-F5344CB8AC3E}">
        <p14:creationId xmlns:p14="http://schemas.microsoft.com/office/powerpoint/2010/main" val="38806036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25</a:t>
            </a:fld>
            <a:endParaRPr lang="en-AU"/>
          </a:p>
        </p:txBody>
      </p:sp>
    </p:spTree>
    <p:extLst>
      <p:ext uri="{BB962C8B-B14F-4D97-AF65-F5344CB8AC3E}">
        <p14:creationId xmlns:p14="http://schemas.microsoft.com/office/powerpoint/2010/main" val="24976221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26</a:t>
            </a:fld>
            <a:endParaRPr lang="en-AU"/>
          </a:p>
        </p:txBody>
      </p:sp>
    </p:spTree>
    <p:extLst>
      <p:ext uri="{BB962C8B-B14F-4D97-AF65-F5344CB8AC3E}">
        <p14:creationId xmlns:p14="http://schemas.microsoft.com/office/powerpoint/2010/main" val="71129440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27</a:t>
            </a:fld>
            <a:endParaRPr lang="en-AU"/>
          </a:p>
        </p:txBody>
      </p:sp>
    </p:spTree>
    <p:extLst>
      <p:ext uri="{BB962C8B-B14F-4D97-AF65-F5344CB8AC3E}">
        <p14:creationId xmlns:p14="http://schemas.microsoft.com/office/powerpoint/2010/main" val="7035835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28</a:t>
            </a:fld>
            <a:endParaRPr lang="en-AU"/>
          </a:p>
        </p:txBody>
      </p:sp>
    </p:spTree>
    <p:extLst>
      <p:ext uri="{BB962C8B-B14F-4D97-AF65-F5344CB8AC3E}">
        <p14:creationId xmlns:p14="http://schemas.microsoft.com/office/powerpoint/2010/main" val="331248511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29</a:t>
            </a:fld>
            <a:endParaRPr lang="en-AU"/>
          </a:p>
        </p:txBody>
      </p:sp>
    </p:spTree>
    <p:extLst>
      <p:ext uri="{BB962C8B-B14F-4D97-AF65-F5344CB8AC3E}">
        <p14:creationId xmlns:p14="http://schemas.microsoft.com/office/powerpoint/2010/main" val="10792757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3</a:t>
            </a:fld>
            <a:endParaRPr lang="en-AU"/>
          </a:p>
        </p:txBody>
      </p:sp>
    </p:spTree>
    <p:extLst>
      <p:ext uri="{BB962C8B-B14F-4D97-AF65-F5344CB8AC3E}">
        <p14:creationId xmlns:p14="http://schemas.microsoft.com/office/powerpoint/2010/main" val="20244957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30</a:t>
            </a:fld>
            <a:endParaRPr lang="en-AU"/>
          </a:p>
        </p:txBody>
      </p:sp>
    </p:spTree>
    <p:extLst>
      <p:ext uri="{BB962C8B-B14F-4D97-AF65-F5344CB8AC3E}">
        <p14:creationId xmlns:p14="http://schemas.microsoft.com/office/powerpoint/2010/main" val="2554624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31</a:t>
            </a:fld>
            <a:endParaRPr lang="en-AU"/>
          </a:p>
        </p:txBody>
      </p:sp>
    </p:spTree>
    <p:extLst>
      <p:ext uri="{BB962C8B-B14F-4D97-AF65-F5344CB8AC3E}">
        <p14:creationId xmlns:p14="http://schemas.microsoft.com/office/powerpoint/2010/main" val="319055624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32</a:t>
            </a:fld>
            <a:endParaRPr lang="en-AU"/>
          </a:p>
        </p:txBody>
      </p:sp>
    </p:spTree>
    <p:extLst>
      <p:ext uri="{BB962C8B-B14F-4D97-AF65-F5344CB8AC3E}">
        <p14:creationId xmlns:p14="http://schemas.microsoft.com/office/powerpoint/2010/main" val="16899098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33</a:t>
            </a:fld>
            <a:endParaRPr lang="en-AU"/>
          </a:p>
        </p:txBody>
      </p:sp>
    </p:spTree>
    <p:extLst>
      <p:ext uri="{BB962C8B-B14F-4D97-AF65-F5344CB8AC3E}">
        <p14:creationId xmlns:p14="http://schemas.microsoft.com/office/powerpoint/2010/main" val="17083052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34</a:t>
            </a:fld>
            <a:endParaRPr lang="en-AU"/>
          </a:p>
        </p:txBody>
      </p:sp>
    </p:spTree>
    <p:extLst>
      <p:ext uri="{BB962C8B-B14F-4D97-AF65-F5344CB8AC3E}">
        <p14:creationId xmlns:p14="http://schemas.microsoft.com/office/powerpoint/2010/main" val="252586155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35</a:t>
            </a:fld>
            <a:endParaRPr lang="en-AU"/>
          </a:p>
        </p:txBody>
      </p:sp>
    </p:spTree>
    <p:extLst>
      <p:ext uri="{BB962C8B-B14F-4D97-AF65-F5344CB8AC3E}">
        <p14:creationId xmlns:p14="http://schemas.microsoft.com/office/powerpoint/2010/main" val="118779711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36</a:t>
            </a:fld>
            <a:endParaRPr lang="en-AU"/>
          </a:p>
        </p:txBody>
      </p:sp>
    </p:spTree>
    <p:extLst>
      <p:ext uri="{BB962C8B-B14F-4D97-AF65-F5344CB8AC3E}">
        <p14:creationId xmlns:p14="http://schemas.microsoft.com/office/powerpoint/2010/main" val="250763254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37</a:t>
            </a:fld>
            <a:endParaRPr lang="en-AU"/>
          </a:p>
        </p:txBody>
      </p:sp>
    </p:spTree>
    <p:extLst>
      <p:ext uri="{BB962C8B-B14F-4D97-AF65-F5344CB8AC3E}">
        <p14:creationId xmlns:p14="http://schemas.microsoft.com/office/powerpoint/2010/main" val="209321861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38</a:t>
            </a:fld>
            <a:endParaRPr lang="en-AU"/>
          </a:p>
        </p:txBody>
      </p:sp>
    </p:spTree>
    <p:extLst>
      <p:ext uri="{BB962C8B-B14F-4D97-AF65-F5344CB8AC3E}">
        <p14:creationId xmlns:p14="http://schemas.microsoft.com/office/powerpoint/2010/main" val="334197138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39</a:t>
            </a:fld>
            <a:endParaRPr lang="en-AU"/>
          </a:p>
        </p:txBody>
      </p:sp>
    </p:spTree>
    <p:extLst>
      <p:ext uri="{BB962C8B-B14F-4D97-AF65-F5344CB8AC3E}">
        <p14:creationId xmlns:p14="http://schemas.microsoft.com/office/powerpoint/2010/main" val="8185316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4</a:t>
            </a:fld>
            <a:endParaRPr lang="en-AU"/>
          </a:p>
        </p:txBody>
      </p:sp>
    </p:spTree>
    <p:extLst>
      <p:ext uri="{BB962C8B-B14F-4D97-AF65-F5344CB8AC3E}">
        <p14:creationId xmlns:p14="http://schemas.microsoft.com/office/powerpoint/2010/main" val="19301155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5</a:t>
            </a:fld>
            <a:endParaRPr lang="en-AU"/>
          </a:p>
        </p:txBody>
      </p:sp>
    </p:spTree>
    <p:extLst>
      <p:ext uri="{BB962C8B-B14F-4D97-AF65-F5344CB8AC3E}">
        <p14:creationId xmlns:p14="http://schemas.microsoft.com/office/powerpoint/2010/main" val="32414782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6</a:t>
            </a:fld>
            <a:endParaRPr lang="en-AU"/>
          </a:p>
        </p:txBody>
      </p:sp>
    </p:spTree>
    <p:extLst>
      <p:ext uri="{BB962C8B-B14F-4D97-AF65-F5344CB8AC3E}">
        <p14:creationId xmlns:p14="http://schemas.microsoft.com/office/powerpoint/2010/main" val="3944821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7</a:t>
            </a:fld>
            <a:endParaRPr lang="en-AU"/>
          </a:p>
        </p:txBody>
      </p:sp>
    </p:spTree>
    <p:extLst>
      <p:ext uri="{BB962C8B-B14F-4D97-AF65-F5344CB8AC3E}">
        <p14:creationId xmlns:p14="http://schemas.microsoft.com/office/powerpoint/2010/main" val="42168786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8</a:t>
            </a:fld>
            <a:endParaRPr lang="en-AU"/>
          </a:p>
        </p:txBody>
      </p:sp>
    </p:spTree>
    <p:extLst>
      <p:ext uri="{BB962C8B-B14F-4D97-AF65-F5344CB8AC3E}">
        <p14:creationId xmlns:p14="http://schemas.microsoft.com/office/powerpoint/2010/main" val="2232910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100C47F-E056-4F42-8966-0E8E17FACEF9}" type="slidenum">
              <a:rPr lang="en-AU" smtClean="0"/>
              <a:t>9</a:t>
            </a:fld>
            <a:endParaRPr lang="en-AU"/>
          </a:p>
        </p:txBody>
      </p:sp>
    </p:spTree>
    <p:extLst>
      <p:ext uri="{BB962C8B-B14F-4D97-AF65-F5344CB8AC3E}">
        <p14:creationId xmlns:p14="http://schemas.microsoft.com/office/powerpoint/2010/main" val="643978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3A5738-8DBA-4BC8-9C4C-10914AAD5CD7}" type="datetimeFigureOut">
              <a:rPr lang="en-AU" smtClean="0"/>
              <a:t>30/06/2023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D2004D4-73CA-4970-99F9-8CF3A5288B9E}" type="slidenum">
              <a:rPr lang="en-AU" smtClean="0"/>
              <a:t>‹#›</a:t>
            </a:fld>
            <a:endParaRPr lang="en-AU"/>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3A5738-8DBA-4BC8-9C4C-10914AAD5CD7}" type="datetimeFigureOut">
              <a:rPr lang="en-AU" smtClean="0"/>
              <a:t>30/06/2023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D2004D4-73CA-4970-99F9-8CF3A5288B9E}"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3A5738-8DBA-4BC8-9C4C-10914AAD5CD7}" type="datetimeFigureOut">
              <a:rPr lang="en-AU" smtClean="0"/>
              <a:t>30/06/2023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D2004D4-73CA-4970-99F9-8CF3A5288B9E}"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3A5738-8DBA-4BC8-9C4C-10914AAD5CD7}" type="datetimeFigureOut">
              <a:rPr lang="en-AU" smtClean="0"/>
              <a:t>30/06/2023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D2004D4-73CA-4970-99F9-8CF3A5288B9E}"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3A5738-8DBA-4BC8-9C4C-10914AAD5CD7}" type="datetimeFigureOut">
              <a:rPr lang="en-AU" smtClean="0"/>
              <a:t>30/06/2023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D2004D4-73CA-4970-99F9-8CF3A5288B9E}" type="slidenum">
              <a:rPr lang="en-AU" smtClean="0"/>
              <a:t>‹#›</a:t>
            </a:fld>
            <a:endParaRPr lang="en-AU"/>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3A5738-8DBA-4BC8-9C4C-10914AAD5CD7}" type="datetimeFigureOut">
              <a:rPr lang="en-AU" smtClean="0"/>
              <a:t>30/06/2023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D2004D4-73CA-4970-99F9-8CF3A5288B9E}"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3A5738-8DBA-4BC8-9C4C-10914AAD5CD7}" type="datetimeFigureOut">
              <a:rPr lang="en-AU" smtClean="0"/>
              <a:t>30/06/2023</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2D2004D4-73CA-4970-99F9-8CF3A5288B9E}" type="slidenum">
              <a:rPr lang="en-AU" smtClean="0"/>
              <a:t>‹#›</a:t>
            </a:fld>
            <a:endParaRPr lang="en-AU"/>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53A5738-8DBA-4BC8-9C4C-10914AAD5CD7}" type="datetimeFigureOut">
              <a:rPr lang="en-AU" smtClean="0"/>
              <a:t>30/06/2023</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2D2004D4-73CA-4970-99F9-8CF3A5288B9E}"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3A5738-8DBA-4BC8-9C4C-10914AAD5CD7}" type="datetimeFigureOut">
              <a:rPr lang="en-AU" smtClean="0"/>
              <a:t>30/06/2023</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2D2004D4-73CA-4970-99F9-8CF3A5288B9E}"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3A5738-8DBA-4BC8-9C4C-10914AAD5CD7}" type="datetimeFigureOut">
              <a:rPr lang="en-AU" smtClean="0"/>
              <a:t>30/06/2023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D2004D4-73CA-4970-99F9-8CF3A5288B9E}" type="slidenum">
              <a:rPr lang="en-AU" smtClean="0"/>
              <a:t>‹#›</a:t>
            </a:fld>
            <a:endParaRPr lang="en-AU"/>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3A5738-8DBA-4BC8-9C4C-10914AAD5CD7}" type="datetimeFigureOut">
              <a:rPr lang="en-AU" smtClean="0"/>
              <a:t>30/06/2023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D2004D4-73CA-4970-99F9-8CF3A5288B9E}" type="slidenum">
              <a:rPr lang="en-AU" smtClean="0"/>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053A5738-8DBA-4BC8-9C4C-10914AAD5CD7}" type="datetimeFigureOut">
              <a:rPr lang="en-AU" smtClean="0"/>
              <a:t>30/06/2023</a:t>
            </a:fld>
            <a:endParaRPr lang="en-AU"/>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AU"/>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2D2004D4-73CA-4970-99F9-8CF3A5288B9E}" type="slidenum">
              <a:rPr lang="en-AU" smtClean="0"/>
              <a:t>‹#›</a:t>
            </a:fld>
            <a:endParaRPr lang="en-A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www.anu.edu.au/about/strategic-planning/indigenous-voice-to-parliament" TargetMode="External"/><Relationship Id="rId7" Type="http://schemas.openxmlformats.org/officeDocument/2006/relationships/hyperlink" Target="https://www.unimelb.edu.au/voice/voicefacts"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6" Type="http://schemas.openxmlformats.org/officeDocument/2006/relationships/hyperlink" Target="https://www.youtube.com/channel/UC3EJDfpqrtS0cX-uptWe8dg" TargetMode="External"/><Relationship Id="rId5" Type="http://schemas.openxmlformats.org/officeDocument/2006/relationships/hyperlink" Target="https://lawcouncil.au/preview/2a526271-d613-ee11-9483-005056be13b5/2c526271-d613-ee11-9483-005056be13b5" TargetMode="External"/><Relationship Id="rId4" Type="http://schemas.openxmlformats.org/officeDocument/2006/relationships/hyperlink" Target="https://www.unimelb.edu.au/voice/conversations-about-the-voice" TargetMode="External"/></Relationships>
</file>

<file path=ppt/slides/_rels/slide39.xml.rels><?xml version="1.0" encoding="UTF-8" standalone="yes"?>
<Relationships xmlns="http://schemas.openxmlformats.org/package/2006/relationships"><Relationship Id="rId8" Type="http://schemas.openxmlformats.org/officeDocument/2006/relationships/hyperlink" Target="https://www.aec.gov.au/media/disinformation-register-ref.htm" TargetMode="External"/><Relationship Id="rId3" Type="http://schemas.openxmlformats.org/officeDocument/2006/relationships/hyperlink" Target="https://voice.gov.au/" TargetMode="External"/><Relationship Id="rId7" Type="http://schemas.openxmlformats.org/officeDocument/2006/relationships/hyperlink" Target="https://www.aec.gov.au/referendums/"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 Id="rId6" Type="http://schemas.openxmlformats.org/officeDocument/2006/relationships/hyperlink" Target="https://www.aph.gov.au/Parliamentary_Business/Committees/Joint/Former_Committees/Aboriginal_and_Torres_Strait_Islander_Voice_Referendum/VoiceReferendum/Submissions" TargetMode="External"/><Relationship Id="rId5" Type="http://schemas.openxmlformats.org/officeDocument/2006/relationships/hyperlink" Target="https://www.aph.gov.au/Parliamentary_Business/Committees/Joint/Former_Committees/Aboriginal_and_Torres_Strait_Islander_Voice_Referendum/VoiceReferendum/Report" TargetMode="External"/><Relationship Id="rId4" Type="http://schemas.openxmlformats.org/officeDocument/2006/relationships/hyperlink" Target="https://www.aph.gov.au/Parliamentary_Business/Bills_Legislation/Bills_Search_Results/Result?bId=r7019"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austlii.edu.au/cgi-bin/viewdb/au/legis/cth/consol_act/rpa1984353/"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980728"/>
            <a:ext cx="8138864" cy="2448272"/>
          </a:xfrm>
        </p:spPr>
        <p:txBody>
          <a:bodyPr/>
          <a:lstStyle/>
          <a:p>
            <a:r>
              <a:rPr lang="en-US" sz="4400" dirty="0"/>
              <a:t>The Voice Referendum – An explanation of the legal issues</a:t>
            </a:r>
            <a:endParaRPr lang="en-AU" sz="4400" dirty="0"/>
          </a:p>
        </p:txBody>
      </p:sp>
      <p:sp>
        <p:nvSpPr>
          <p:cNvPr id="3" name="Subtitle 2"/>
          <p:cNvSpPr>
            <a:spLocks noGrp="1"/>
          </p:cNvSpPr>
          <p:nvPr>
            <p:ph type="subTitle" idx="1"/>
          </p:nvPr>
        </p:nvSpPr>
        <p:spPr>
          <a:xfrm>
            <a:off x="685800" y="4005064"/>
            <a:ext cx="6400800" cy="1872208"/>
          </a:xfrm>
        </p:spPr>
        <p:txBody>
          <a:bodyPr/>
          <a:lstStyle/>
          <a:p>
            <a:r>
              <a:rPr lang="en-US" dirty="0"/>
              <a:t>Professor Emerita Anne Twomey</a:t>
            </a:r>
          </a:p>
          <a:p>
            <a:r>
              <a:rPr lang="en-US" dirty="0"/>
              <a:t>29 June 2023</a:t>
            </a:r>
          </a:p>
        </p:txBody>
      </p:sp>
    </p:spTree>
    <p:extLst>
      <p:ext uri="{BB962C8B-B14F-4D97-AF65-F5344CB8AC3E}">
        <p14:creationId xmlns:p14="http://schemas.microsoft.com/office/powerpoint/2010/main" val="3317810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891F7-A249-252E-6DB4-20DA2CB81D28}"/>
              </a:ext>
            </a:extLst>
          </p:cNvPr>
          <p:cNvSpPr>
            <a:spLocks noGrp="1"/>
          </p:cNvSpPr>
          <p:nvPr>
            <p:ph type="title"/>
          </p:nvPr>
        </p:nvSpPr>
        <p:spPr/>
        <p:txBody>
          <a:bodyPr/>
          <a:lstStyle/>
          <a:p>
            <a:r>
              <a:rPr lang="en-AU" dirty="0"/>
              <a:t>The introductory words</a:t>
            </a:r>
          </a:p>
        </p:txBody>
      </p:sp>
      <p:sp>
        <p:nvSpPr>
          <p:cNvPr id="3" name="Content Placeholder 2">
            <a:extLst>
              <a:ext uri="{FF2B5EF4-FFF2-40B4-BE49-F238E27FC236}">
                <a16:creationId xmlns:a16="http://schemas.microsoft.com/office/drawing/2014/main" id="{9582CF68-FA40-1B71-7A9D-F4F6034AB44E}"/>
              </a:ext>
            </a:extLst>
          </p:cNvPr>
          <p:cNvSpPr>
            <a:spLocks noGrp="1"/>
          </p:cNvSpPr>
          <p:nvPr>
            <p:ph idx="1"/>
          </p:nvPr>
        </p:nvSpPr>
        <p:spPr/>
        <p:txBody>
          <a:bodyPr>
            <a:normAutofit lnSpcReduction="10000"/>
          </a:bodyPr>
          <a:lstStyle/>
          <a:p>
            <a:r>
              <a:rPr lang="en-AU" dirty="0"/>
              <a:t>The introductory words provide formal recognition in the Constitution of Aboriginal and Torres Strait Islander peoples as the ‘First Peoples of Australia’. (John Howard’s 1999 preamble referendum included recognition of ‘Aborigines and Torres Strait Islanders [as] the nation’s first people’).  </a:t>
            </a:r>
          </a:p>
          <a:p>
            <a:r>
              <a:rPr lang="en-AU" dirty="0"/>
              <a:t>It is a statement of fact and an explanation for the Voice.  </a:t>
            </a:r>
          </a:p>
          <a:p>
            <a:r>
              <a:rPr lang="en-AU" dirty="0"/>
              <a:t>It makes clear that the amendment is not being made because of ‘race’, but rather because Aboriginal and Torres Strait Islander peoples are the First Peoples of Australia and therefore have a unique place in Australia’s cultural history and unique continuing legal rights, such as native title.</a:t>
            </a:r>
          </a:p>
        </p:txBody>
      </p:sp>
    </p:spTree>
    <p:extLst>
      <p:ext uri="{BB962C8B-B14F-4D97-AF65-F5344CB8AC3E}">
        <p14:creationId xmlns:p14="http://schemas.microsoft.com/office/powerpoint/2010/main" val="41421579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255AD-9683-1094-C0B4-7B2CCC82F65E}"/>
              </a:ext>
            </a:extLst>
          </p:cNvPr>
          <p:cNvSpPr>
            <a:spLocks noGrp="1"/>
          </p:cNvSpPr>
          <p:nvPr>
            <p:ph type="title"/>
          </p:nvPr>
        </p:nvSpPr>
        <p:spPr/>
        <p:txBody>
          <a:bodyPr/>
          <a:lstStyle/>
          <a:p>
            <a:r>
              <a:rPr lang="en-AU" dirty="0"/>
              <a:t>S 129(i) – guaranteed existence</a:t>
            </a:r>
          </a:p>
        </p:txBody>
      </p:sp>
      <p:sp>
        <p:nvSpPr>
          <p:cNvPr id="3" name="Content Placeholder 2">
            <a:extLst>
              <a:ext uri="{FF2B5EF4-FFF2-40B4-BE49-F238E27FC236}">
                <a16:creationId xmlns:a16="http://schemas.microsoft.com/office/drawing/2014/main" id="{00E1E326-9E16-D228-E777-1EC4B1870ABD}"/>
              </a:ext>
            </a:extLst>
          </p:cNvPr>
          <p:cNvSpPr>
            <a:spLocks noGrp="1"/>
          </p:cNvSpPr>
          <p:nvPr>
            <p:ph idx="1"/>
          </p:nvPr>
        </p:nvSpPr>
        <p:spPr/>
        <p:txBody>
          <a:bodyPr>
            <a:normAutofit lnSpcReduction="10000"/>
          </a:bodyPr>
          <a:lstStyle/>
          <a:p>
            <a:r>
              <a:rPr lang="en-AU" dirty="0"/>
              <a:t>S 129(i) requires the existence of the Voice, although it can only be given substance by a law enacted by Parliament under s 129(iii).  Parliament could not be compelled to enact such a law – it is a ‘duty of imperfect obligation’.  But once the law is made that provides for the composition and functioning of the Voice, any law to repeal it, without providing a substitute Voice, could have its validity challenged in the courts.</a:t>
            </a:r>
          </a:p>
          <a:p>
            <a:r>
              <a:rPr lang="en-AU" dirty="0"/>
              <a:t>The Voice is constitutionally recognised as a ‘body’ with its own capacity to make representations.  It would therefore be a legal person, attracting the powers and rights of a legal person (</a:t>
            </a:r>
            <a:r>
              <a:rPr lang="en-AU" dirty="0" err="1"/>
              <a:t>eg</a:t>
            </a:r>
            <a:r>
              <a:rPr lang="en-AU" dirty="0"/>
              <a:t> to own property, employ people, enter into contracts, sue and be sued), unless legislation provides otherwise.</a:t>
            </a:r>
          </a:p>
        </p:txBody>
      </p:sp>
    </p:spTree>
    <p:extLst>
      <p:ext uri="{BB962C8B-B14F-4D97-AF65-F5344CB8AC3E}">
        <p14:creationId xmlns:p14="http://schemas.microsoft.com/office/powerpoint/2010/main" val="483351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15C62-B541-6630-298C-AEE5599EF5E4}"/>
              </a:ext>
            </a:extLst>
          </p:cNvPr>
          <p:cNvSpPr>
            <a:spLocks noGrp="1"/>
          </p:cNvSpPr>
          <p:nvPr>
            <p:ph type="title"/>
          </p:nvPr>
        </p:nvSpPr>
        <p:spPr/>
        <p:txBody>
          <a:bodyPr/>
          <a:lstStyle/>
          <a:p>
            <a:r>
              <a:rPr lang="en-AU" dirty="0"/>
              <a:t>S 129(ii) – guaranteed capacity</a:t>
            </a:r>
          </a:p>
        </p:txBody>
      </p:sp>
      <p:sp>
        <p:nvSpPr>
          <p:cNvPr id="3" name="Content Placeholder 2">
            <a:extLst>
              <a:ext uri="{FF2B5EF4-FFF2-40B4-BE49-F238E27FC236}">
                <a16:creationId xmlns:a16="http://schemas.microsoft.com/office/drawing/2014/main" id="{C41E5C74-5BD6-8360-4963-E1484EC1B392}"/>
              </a:ext>
            </a:extLst>
          </p:cNvPr>
          <p:cNvSpPr>
            <a:spLocks noGrp="1"/>
          </p:cNvSpPr>
          <p:nvPr>
            <p:ph idx="1"/>
          </p:nvPr>
        </p:nvSpPr>
        <p:spPr/>
        <p:txBody>
          <a:bodyPr>
            <a:normAutofit fontScale="92500" lnSpcReduction="20000"/>
          </a:bodyPr>
          <a:lstStyle/>
          <a:p>
            <a:r>
              <a:rPr lang="en-US" dirty="0"/>
              <a:t>The Voice ‘may make representations to the Parliament and the Executive Government of the Commonwealth on matters relating to Aboriginal and Torres Strait Islander peoples’.</a:t>
            </a:r>
          </a:p>
          <a:p>
            <a:r>
              <a:rPr lang="en-US" dirty="0"/>
              <a:t>‘May’ is permissive.  There is no obligation on the Voice to make representations regarding any particular matter.</a:t>
            </a:r>
          </a:p>
          <a:p>
            <a:r>
              <a:rPr lang="en-US" dirty="0"/>
              <a:t>‘Representations’ means statements expressing a point of view on behalf of the represented group, including a complaint or a request.</a:t>
            </a:r>
          </a:p>
          <a:p>
            <a:r>
              <a:rPr lang="en-US" dirty="0"/>
              <a:t>Representations can be made to Parliament or the Executive Government, but Parliament, under s 129(iii) can determine the procedure for this (</a:t>
            </a:r>
            <a:r>
              <a:rPr lang="en-US" dirty="0" err="1"/>
              <a:t>eg</a:t>
            </a:r>
            <a:r>
              <a:rPr lang="en-US" dirty="0"/>
              <a:t> requiring all representations to be tabled in Parliament, or sent to a Minister or particular agency).</a:t>
            </a:r>
          </a:p>
          <a:p>
            <a:r>
              <a:rPr lang="en-US" dirty="0"/>
              <a:t>S 129(ii) contains no words imposing any obligation on Parliament or the Executive about considering or giving effect to these representations.  S 129(ii) is merely facultative.  But Parliament could not legislate to take away that faculty.</a:t>
            </a:r>
            <a:endParaRPr lang="en-AU" dirty="0"/>
          </a:p>
        </p:txBody>
      </p:sp>
    </p:spTree>
    <p:extLst>
      <p:ext uri="{BB962C8B-B14F-4D97-AF65-F5344CB8AC3E}">
        <p14:creationId xmlns:p14="http://schemas.microsoft.com/office/powerpoint/2010/main" val="32240923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8ECBD-672A-C70F-2703-9E6B108F689A}"/>
              </a:ext>
            </a:extLst>
          </p:cNvPr>
          <p:cNvSpPr>
            <a:spLocks noGrp="1"/>
          </p:cNvSpPr>
          <p:nvPr>
            <p:ph type="title"/>
          </p:nvPr>
        </p:nvSpPr>
        <p:spPr/>
        <p:txBody>
          <a:bodyPr>
            <a:normAutofit fontScale="90000"/>
          </a:bodyPr>
          <a:lstStyle/>
          <a:p>
            <a:r>
              <a:rPr lang="en-AU" dirty="0"/>
              <a:t>S 129(ii) – the scope of representations</a:t>
            </a:r>
          </a:p>
        </p:txBody>
      </p:sp>
      <p:sp>
        <p:nvSpPr>
          <p:cNvPr id="3" name="Content Placeholder 2">
            <a:extLst>
              <a:ext uri="{FF2B5EF4-FFF2-40B4-BE49-F238E27FC236}">
                <a16:creationId xmlns:a16="http://schemas.microsoft.com/office/drawing/2014/main" id="{AF8589A3-9E9E-3434-B4A0-A13065BCA2C5}"/>
              </a:ext>
            </a:extLst>
          </p:cNvPr>
          <p:cNvSpPr>
            <a:spLocks noGrp="1"/>
          </p:cNvSpPr>
          <p:nvPr>
            <p:ph idx="1"/>
          </p:nvPr>
        </p:nvSpPr>
        <p:spPr/>
        <p:txBody>
          <a:bodyPr>
            <a:normAutofit fontScale="92500" lnSpcReduction="20000"/>
          </a:bodyPr>
          <a:lstStyle/>
          <a:p>
            <a:r>
              <a:rPr lang="en-US" dirty="0"/>
              <a:t>The Voice may make representations about ‘matters relating to Aboriginal and Torres Strait Islander peoples’.  Is this too broad?  Should it be matters ‘directly affecting’ Aboriginal and Torres Strait Islander peoples?</a:t>
            </a:r>
          </a:p>
          <a:p>
            <a:r>
              <a:rPr lang="en-US" dirty="0"/>
              <a:t>It needs to be broad because many laws of general application have a greater or particular impact upon Indigenous Australians.</a:t>
            </a:r>
          </a:p>
          <a:p>
            <a:r>
              <a:rPr lang="en-US" dirty="0"/>
              <a:t>If it were narrowed to matters ‘directly affecting’, it would result in endless litigation about where the line is drawn.</a:t>
            </a:r>
          </a:p>
          <a:p>
            <a:r>
              <a:rPr lang="en-US" dirty="0"/>
              <a:t>This is why it was left broad – to avoid litigation and to leave it to political pressures to ensure that the Voice focuses on relevant matters.</a:t>
            </a:r>
          </a:p>
          <a:p>
            <a:r>
              <a:rPr lang="en-US" dirty="0"/>
              <a:t>Political pressures include: (a) limited resources; (b) the demands of Indigenous Australians that the Voice deal with pressing issues, not follies; and (c) Parliament’s power to reconstitute the Voice if it fails to focus on what is needed.</a:t>
            </a:r>
            <a:endParaRPr lang="en-AU" dirty="0"/>
          </a:p>
        </p:txBody>
      </p:sp>
    </p:spTree>
    <p:extLst>
      <p:ext uri="{BB962C8B-B14F-4D97-AF65-F5344CB8AC3E}">
        <p14:creationId xmlns:p14="http://schemas.microsoft.com/office/powerpoint/2010/main" val="2149651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A5D0B-16F7-6628-B640-F267BBB496BD}"/>
              </a:ext>
            </a:extLst>
          </p:cNvPr>
          <p:cNvSpPr>
            <a:spLocks noGrp="1"/>
          </p:cNvSpPr>
          <p:nvPr>
            <p:ph type="title"/>
          </p:nvPr>
        </p:nvSpPr>
        <p:spPr/>
        <p:txBody>
          <a:bodyPr/>
          <a:lstStyle/>
          <a:p>
            <a:r>
              <a:rPr lang="en-AU" dirty="0"/>
              <a:t>S 129(iii) – powers of Parliament</a:t>
            </a:r>
          </a:p>
        </p:txBody>
      </p:sp>
      <p:sp>
        <p:nvSpPr>
          <p:cNvPr id="3" name="Content Placeholder 2">
            <a:extLst>
              <a:ext uri="{FF2B5EF4-FFF2-40B4-BE49-F238E27FC236}">
                <a16:creationId xmlns:a16="http://schemas.microsoft.com/office/drawing/2014/main" id="{9A95A7AA-E243-D90D-787F-5D92A668E0F2}"/>
              </a:ext>
            </a:extLst>
          </p:cNvPr>
          <p:cNvSpPr>
            <a:spLocks noGrp="1"/>
          </p:cNvSpPr>
          <p:nvPr>
            <p:ph idx="1"/>
          </p:nvPr>
        </p:nvSpPr>
        <p:spPr/>
        <p:txBody>
          <a:bodyPr>
            <a:normAutofit/>
          </a:bodyPr>
          <a:lstStyle/>
          <a:p>
            <a:r>
              <a:rPr lang="en-AU" dirty="0"/>
              <a:t>S 129(iii) gives Parliament power to legislate to govern the composition and operation of the Voice and to confer on it other functions (</a:t>
            </a:r>
            <a:r>
              <a:rPr lang="en-AU" dirty="0" err="1"/>
              <a:t>eg</a:t>
            </a:r>
            <a:r>
              <a:rPr lang="en-AU" dirty="0"/>
              <a:t> interaction with State bodies).</a:t>
            </a:r>
          </a:p>
          <a:p>
            <a:r>
              <a:rPr lang="en-AU" dirty="0"/>
              <a:t>Parliament’s power is ‘subject to this Constitution’.  It is therefore subject to express limits and constitutional implications, such as the separation of powers and the implied freedom of political communication.  </a:t>
            </a:r>
          </a:p>
          <a:p>
            <a:r>
              <a:rPr lang="en-AU" dirty="0"/>
              <a:t>Parliament could not, for example, confer legislative power on the Voice or abdicate its legislative power by requiring the approval of the Voice before passing particular laws, as this would be contrary to Ch I of the Constitution.</a:t>
            </a:r>
          </a:p>
        </p:txBody>
      </p:sp>
    </p:spTree>
    <p:extLst>
      <p:ext uri="{BB962C8B-B14F-4D97-AF65-F5344CB8AC3E}">
        <p14:creationId xmlns:p14="http://schemas.microsoft.com/office/powerpoint/2010/main" val="2605674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B0F76-7075-B0B1-92E7-CFCDEE84A97D}"/>
              </a:ext>
            </a:extLst>
          </p:cNvPr>
          <p:cNvSpPr>
            <a:spLocks noGrp="1"/>
          </p:cNvSpPr>
          <p:nvPr>
            <p:ph type="title"/>
          </p:nvPr>
        </p:nvSpPr>
        <p:spPr/>
        <p:txBody>
          <a:bodyPr/>
          <a:lstStyle/>
          <a:p>
            <a:r>
              <a:rPr lang="en-AU" dirty="0"/>
              <a:t>S 129(iii) – powers of Parliament</a:t>
            </a:r>
          </a:p>
        </p:txBody>
      </p:sp>
      <p:sp>
        <p:nvSpPr>
          <p:cNvPr id="3" name="Content Placeholder 2">
            <a:extLst>
              <a:ext uri="{FF2B5EF4-FFF2-40B4-BE49-F238E27FC236}">
                <a16:creationId xmlns:a16="http://schemas.microsoft.com/office/drawing/2014/main" id="{5ACA2A3D-9C0A-84A1-74E6-6689088C1484}"/>
              </a:ext>
            </a:extLst>
          </p:cNvPr>
          <p:cNvSpPr>
            <a:spLocks noGrp="1"/>
          </p:cNvSpPr>
          <p:nvPr>
            <p:ph idx="1"/>
          </p:nvPr>
        </p:nvSpPr>
        <p:spPr/>
        <p:txBody>
          <a:bodyPr>
            <a:normAutofit lnSpcReduction="10000"/>
          </a:bodyPr>
          <a:lstStyle/>
          <a:p>
            <a:r>
              <a:rPr lang="en-US" dirty="0"/>
              <a:t>Sub-section 129(iii) is also subject to s 129(i) and s 129(ii), which means Parliament could not legislate to abolish the Voice (unless it replaced it with an equivalent body) and would not be able to abolish or restrict its ability to make representations to Parliament and the Executive Government on matters relating to Aboriginal and Torres Strait Islander peoples.</a:t>
            </a:r>
          </a:p>
          <a:p>
            <a:r>
              <a:rPr lang="en-US" dirty="0"/>
              <a:t>Parliament could, however, regulate how the Voice makes such representations and could legislate about how the Executive interacts with the Voice – </a:t>
            </a:r>
            <a:r>
              <a:rPr lang="en-US" dirty="0" err="1"/>
              <a:t>eg</a:t>
            </a:r>
            <a:r>
              <a:rPr lang="en-US" dirty="0"/>
              <a:t> if/when it should consult the Voice in advance, whether a representation by the Voice is a mandatory relevant consideration in making a decision, and how representations are to be recorded and publicly accessed.</a:t>
            </a:r>
            <a:endParaRPr lang="en-AU" dirty="0"/>
          </a:p>
        </p:txBody>
      </p:sp>
    </p:spTree>
    <p:extLst>
      <p:ext uri="{BB962C8B-B14F-4D97-AF65-F5344CB8AC3E}">
        <p14:creationId xmlns:p14="http://schemas.microsoft.com/office/powerpoint/2010/main" val="19501250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859A4-2FE8-C732-3234-FBA4EE94C9F1}"/>
              </a:ext>
            </a:extLst>
          </p:cNvPr>
          <p:cNvSpPr>
            <a:spLocks noGrp="1"/>
          </p:cNvSpPr>
          <p:nvPr>
            <p:ph type="title"/>
          </p:nvPr>
        </p:nvSpPr>
        <p:spPr/>
        <p:txBody>
          <a:bodyPr/>
          <a:lstStyle/>
          <a:p>
            <a:r>
              <a:rPr lang="en-AU" dirty="0"/>
              <a:t>Arguments</a:t>
            </a:r>
          </a:p>
        </p:txBody>
      </p:sp>
      <p:sp>
        <p:nvSpPr>
          <p:cNvPr id="3" name="Content Placeholder 2">
            <a:extLst>
              <a:ext uri="{FF2B5EF4-FFF2-40B4-BE49-F238E27FC236}">
                <a16:creationId xmlns:a16="http://schemas.microsoft.com/office/drawing/2014/main" id="{B479F119-9339-8539-D500-9B64C58BA1D8}"/>
              </a:ext>
            </a:extLst>
          </p:cNvPr>
          <p:cNvSpPr>
            <a:spLocks noGrp="1"/>
          </p:cNvSpPr>
          <p:nvPr>
            <p:ph idx="1"/>
          </p:nvPr>
        </p:nvSpPr>
        <p:spPr/>
        <p:txBody>
          <a:bodyPr>
            <a:normAutofit/>
          </a:bodyPr>
          <a:lstStyle/>
          <a:p>
            <a:pPr marL="0" indent="0">
              <a:buNone/>
            </a:pPr>
            <a:r>
              <a:rPr lang="en-AU" dirty="0"/>
              <a:t>I will address three arguments that are made about the Voice which give rise to legal issues  They are that:</a:t>
            </a:r>
          </a:p>
          <a:p>
            <a:pPr marL="457200" indent="-457200">
              <a:buAutoNum type="arabicPeriod"/>
            </a:pPr>
            <a:r>
              <a:rPr lang="en-AU" dirty="0"/>
              <a:t>the amendment will introduce race into the Constitution and destroy the equality of treatment of all people under the Constitution;</a:t>
            </a:r>
          </a:p>
          <a:p>
            <a:pPr marL="457200" indent="-457200">
              <a:buAutoNum type="arabicPeriod"/>
            </a:pPr>
            <a:r>
              <a:rPr lang="en-AU" dirty="0"/>
              <a:t>the High Court will draw an implication from the Constitution which requires the Voice to be consulted in advance about everything and will make government unworkable; and</a:t>
            </a:r>
          </a:p>
          <a:p>
            <a:pPr marL="457200" indent="-457200">
              <a:buFont typeface="Arial" pitchFamily="34" charset="0"/>
              <a:buAutoNum type="arabicPeriod"/>
            </a:pPr>
            <a:r>
              <a:rPr lang="en-AU" dirty="0"/>
              <a:t>the amendment will give Indigenous Australians ‘special rights’ under the Constitution that are not held by others.</a:t>
            </a:r>
          </a:p>
          <a:p>
            <a:pPr marL="457200" indent="-457200">
              <a:buAutoNum type="arabicPeriod"/>
            </a:pPr>
            <a:endParaRPr lang="en-AU" dirty="0"/>
          </a:p>
          <a:p>
            <a:pPr marL="457200" indent="-457200">
              <a:buAutoNum type="arabicPeriod"/>
            </a:pPr>
            <a:endParaRPr lang="en-AU" dirty="0"/>
          </a:p>
        </p:txBody>
      </p:sp>
    </p:spTree>
    <p:extLst>
      <p:ext uri="{BB962C8B-B14F-4D97-AF65-F5344CB8AC3E}">
        <p14:creationId xmlns:p14="http://schemas.microsoft.com/office/powerpoint/2010/main" val="2181968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6221A-873B-2267-3D03-3CE99CB10229}"/>
              </a:ext>
            </a:extLst>
          </p:cNvPr>
          <p:cNvSpPr>
            <a:spLocks noGrp="1"/>
          </p:cNvSpPr>
          <p:nvPr>
            <p:ph type="title"/>
          </p:nvPr>
        </p:nvSpPr>
        <p:spPr/>
        <p:txBody>
          <a:bodyPr>
            <a:noAutofit/>
          </a:bodyPr>
          <a:lstStyle/>
          <a:p>
            <a:r>
              <a:rPr lang="en-AU" sz="3200" dirty="0"/>
              <a:t>1. It will introduce race into the Constitution and destroy equality of treatment</a:t>
            </a:r>
          </a:p>
        </p:txBody>
      </p:sp>
      <p:pic>
        <p:nvPicPr>
          <p:cNvPr id="4" name="Content Placeholder 3" descr="Image">
            <a:extLst>
              <a:ext uri="{FF2B5EF4-FFF2-40B4-BE49-F238E27FC236}">
                <a16:creationId xmlns:a16="http://schemas.microsoft.com/office/drawing/2014/main" id="{C53D4C43-F613-5DED-49DE-9FFCF52D0FF1}"/>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1746240" y="1824946"/>
            <a:ext cx="4913992" cy="3935188"/>
          </a:xfrm>
          <a:prstGeom prst="rect">
            <a:avLst/>
          </a:prstGeom>
          <a:noFill/>
          <a:ln>
            <a:noFill/>
          </a:ln>
        </p:spPr>
      </p:pic>
      <p:sp>
        <p:nvSpPr>
          <p:cNvPr id="3" name="TextBox 2">
            <a:extLst>
              <a:ext uri="{FF2B5EF4-FFF2-40B4-BE49-F238E27FC236}">
                <a16:creationId xmlns:a16="http://schemas.microsoft.com/office/drawing/2014/main" id="{5ED21315-7105-6FD7-79C4-B7A034B2E31E}"/>
              </a:ext>
            </a:extLst>
          </p:cNvPr>
          <p:cNvSpPr txBox="1"/>
          <p:nvPr/>
        </p:nvSpPr>
        <p:spPr>
          <a:xfrm>
            <a:off x="899592" y="5955268"/>
            <a:ext cx="6840760" cy="369332"/>
          </a:xfrm>
          <a:prstGeom prst="rect">
            <a:avLst/>
          </a:prstGeom>
          <a:noFill/>
        </p:spPr>
        <p:txBody>
          <a:bodyPr wrap="square" rtlCol="0">
            <a:spAutoFit/>
          </a:bodyPr>
          <a:lstStyle/>
          <a:p>
            <a:r>
              <a:rPr lang="en-AU" dirty="0"/>
              <a:t>An example of one of the many incorrect claims on the internet</a:t>
            </a:r>
          </a:p>
        </p:txBody>
      </p:sp>
    </p:spTree>
    <p:extLst>
      <p:ext uri="{BB962C8B-B14F-4D97-AF65-F5344CB8AC3E}">
        <p14:creationId xmlns:p14="http://schemas.microsoft.com/office/powerpoint/2010/main" val="1549408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71B60-7984-4459-A22D-5EF328D8ABD8}"/>
              </a:ext>
            </a:extLst>
          </p:cNvPr>
          <p:cNvSpPr>
            <a:spLocks noGrp="1"/>
          </p:cNvSpPr>
          <p:nvPr>
            <p:ph type="title"/>
          </p:nvPr>
        </p:nvSpPr>
        <p:spPr/>
        <p:txBody>
          <a:bodyPr>
            <a:normAutofit/>
          </a:bodyPr>
          <a:lstStyle/>
          <a:p>
            <a:r>
              <a:rPr lang="en-AU" dirty="0"/>
              <a:t>Introducing race into the Constitution</a:t>
            </a:r>
          </a:p>
        </p:txBody>
      </p:sp>
      <p:sp>
        <p:nvSpPr>
          <p:cNvPr id="3" name="Content Placeholder 2">
            <a:extLst>
              <a:ext uri="{FF2B5EF4-FFF2-40B4-BE49-F238E27FC236}">
                <a16:creationId xmlns:a16="http://schemas.microsoft.com/office/drawing/2014/main" id="{C5474EB2-AA5D-C966-5A19-7760A043A0F3}"/>
              </a:ext>
            </a:extLst>
          </p:cNvPr>
          <p:cNvSpPr>
            <a:spLocks noGrp="1"/>
          </p:cNvSpPr>
          <p:nvPr>
            <p:ph idx="1"/>
          </p:nvPr>
        </p:nvSpPr>
        <p:spPr/>
        <p:txBody>
          <a:bodyPr>
            <a:normAutofit lnSpcReduction="10000"/>
          </a:bodyPr>
          <a:lstStyle/>
          <a:p>
            <a:r>
              <a:rPr lang="en-AU" dirty="0"/>
              <a:t>Race is already mentioned in our Constitution – twice.</a:t>
            </a:r>
          </a:p>
          <a:p>
            <a:r>
              <a:rPr lang="en-AU" dirty="0"/>
              <a:t>It is mentioned in s 25 – which punishes a State if it disqualifies people from voting on the basis of race, by reducing the representation of that State in Parliament.</a:t>
            </a:r>
          </a:p>
          <a:p>
            <a:r>
              <a:rPr lang="en-AU" dirty="0"/>
              <a:t>It is mentioned in s 51(xxvi) – a power to make laws for the people of any race for whom it is deemed necessary to make special laws.</a:t>
            </a:r>
          </a:p>
          <a:p>
            <a:r>
              <a:rPr lang="en-AU" dirty="0"/>
              <a:t>Australians have </a:t>
            </a:r>
            <a:r>
              <a:rPr lang="en-AU" i="1" dirty="0"/>
              <a:t>not</a:t>
            </a:r>
            <a:r>
              <a:rPr lang="en-AU" dirty="0"/>
              <a:t> always been treated equally under the law.  For example, people were excluded from voting at the federal level on a race basis for decades.</a:t>
            </a:r>
          </a:p>
          <a:p>
            <a:r>
              <a:rPr lang="en-AU" dirty="0"/>
              <a:t>The Constitution does </a:t>
            </a:r>
            <a:r>
              <a:rPr lang="en-AU" i="1" dirty="0"/>
              <a:t>not</a:t>
            </a:r>
            <a:r>
              <a:rPr lang="en-AU" dirty="0"/>
              <a:t> have 144 pages.  The people making this claim seem to have been looking at some other Constitution.</a:t>
            </a:r>
          </a:p>
        </p:txBody>
      </p:sp>
    </p:spTree>
    <p:extLst>
      <p:ext uri="{BB962C8B-B14F-4D97-AF65-F5344CB8AC3E}">
        <p14:creationId xmlns:p14="http://schemas.microsoft.com/office/powerpoint/2010/main" val="40251086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DECAF-F073-3960-B632-6E0F54807B68}"/>
              </a:ext>
            </a:extLst>
          </p:cNvPr>
          <p:cNvSpPr>
            <a:spLocks noGrp="1"/>
          </p:cNvSpPr>
          <p:nvPr>
            <p:ph type="title"/>
          </p:nvPr>
        </p:nvSpPr>
        <p:spPr/>
        <p:txBody>
          <a:bodyPr>
            <a:normAutofit fontScale="90000"/>
          </a:bodyPr>
          <a:lstStyle/>
          <a:p>
            <a:r>
              <a:rPr lang="en-AU" dirty="0"/>
              <a:t>The Constitution does not treat everyone the same</a:t>
            </a:r>
          </a:p>
        </p:txBody>
      </p:sp>
      <p:sp>
        <p:nvSpPr>
          <p:cNvPr id="3" name="Content Placeholder 2">
            <a:extLst>
              <a:ext uri="{FF2B5EF4-FFF2-40B4-BE49-F238E27FC236}">
                <a16:creationId xmlns:a16="http://schemas.microsoft.com/office/drawing/2014/main" id="{5EB2B0B0-E685-7A30-03F7-07FFAA693A0E}"/>
              </a:ext>
            </a:extLst>
          </p:cNvPr>
          <p:cNvSpPr>
            <a:spLocks noGrp="1"/>
          </p:cNvSpPr>
          <p:nvPr>
            <p:ph idx="1"/>
          </p:nvPr>
        </p:nvSpPr>
        <p:spPr/>
        <p:txBody>
          <a:bodyPr>
            <a:normAutofit fontScale="92500" lnSpcReduction="10000"/>
          </a:bodyPr>
          <a:lstStyle/>
          <a:p>
            <a:r>
              <a:rPr lang="en-AU" dirty="0"/>
              <a:t>The High Court has said that there is no general principle of equality in the Constitution and no implied principle of ‘legal equality’ under the laws of the Commonwealth (</a:t>
            </a:r>
            <a:r>
              <a:rPr lang="en-AU" i="1" dirty="0"/>
              <a:t>Kruger </a:t>
            </a:r>
            <a:r>
              <a:rPr lang="en-AU" dirty="0"/>
              <a:t>(1997) at 44-5, 67, 113 and 154).</a:t>
            </a:r>
          </a:p>
          <a:p>
            <a:r>
              <a:rPr lang="en-AU" dirty="0"/>
              <a:t>Chief Justice Brennan said that inequality is contemplated by the race and aliens powers and that this destroys the argument that the Constitution requires legal equality irrespective of race. </a:t>
            </a:r>
          </a:p>
          <a:p>
            <a:r>
              <a:rPr lang="en-AU" dirty="0"/>
              <a:t>In </a:t>
            </a:r>
            <a:r>
              <a:rPr lang="en-AU" i="1" dirty="0"/>
              <a:t>Mulholland v AEC </a:t>
            </a:r>
            <a:r>
              <a:rPr lang="en-AU" dirty="0"/>
              <a:t>(2004), Chief Justice Gleeson pointed to the entrenched ‘inequality’ in the Constitution that gives Tasmanians far greater representation in the Commonwealth Parliament than their population warrants, so that the value of a Tasmanian’s vote is almost four times that of a NSW resident.</a:t>
            </a:r>
          </a:p>
          <a:p>
            <a:r>
              <a:rPr lang="en-AU" dirty="0"/>
              <a:t>That inequality is also reflected in the double majority in a referendum, where in 1977 the will of 62% of voters was defeated in a referendum because only 3 States voted Yes.</a:t>
            </a:r>
          </a:p>
        </p:txBody>
      </p:sp>
    </p:spTree>
    <p:extLst>
      <p:ext uri="{BB962C8B-B14F-4D97-AF65-F5344CB8AC3E}">
        <p14:creationId xmlns:p14="http://schemas.microsoft.com/office/powerpoint/2010/main" val="4214376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B4F58-99F7-5638-BC73-8558E6131B07}"/>
              </a:ext>
            </a:extLst>
          </p:cNvPr>
          <p:cNvSpPr>
            <a:spLocks noGrp="1"/>
          </p:cNvSpPr>
          <p:nvPr>
            <p:ph type="title"/>
          </p:nvPr>
        </p:nvSpPr>
        <p:spPr/>
        <p:txBody>
          <a:bodyPr/>
          <a:lstStyle/>
          <a:p>
            <a:r>
              <a:rPr lang="en-AU" dirty="0"/>
              <a:t>Introduction</a:t>
            </a:r>
          </a:p>
        </p:txBody>
      </p:sp>
      <p:sp>
        <p:nvSpPr>
          <p:cNvPr id="3" name="Content Placeholder 2">
            <a:extLst>
              <a:ext uri="{FF2B5EF4-FFF2-40B4-BE49-F238E27FC236}">
                <a16:creationId xmlns:a16="http://schemas.microsoft.com/office/drawing/2014/main" id="{0E6282CB-D0A2-D19F-F4F8-FBD941EA9B03}"/>
              </a:ext>
            </a:extLst>
          </p:cNvPr>
          <p:cNvSpPr>
            <a:spLocks noGrp="1"/>
          </p:cNvSpPr>
          <p:nvPr>
            <p:ph idx="1"/>
          </p:nvPr>
        </p:nvSpPr>
        <p:spPr/>
        <p:txBody>
          <a:bodyPr/>
          <a:lstStyle/>
          <a:p>
            <a:r>
              <a:rPr lang="en-AU" dirty="0"/>
              <a:t>The Voice referendum largely raises issues of politics and social policy.  But the debate has become confused because of various legal claims.</a:t>
            </a:r>
          </a:p>
          <a:p>
            <a:r>
              <a:rPr lang="en-AU" dirty="0"/>
              <a:t>In the first part of this talk I will explain the legal basics of the referendum, the background to the Voice and what the proposed amendment says and will do.</a:t>
            </a:r>
          </a:p>
          <a:p>
            <a:r>
              <a:rPr lang="en-AU" dirty="0"/>
              <a:t>In the second part, I will address some of the legal arguments made about the Voice and explain why the concerns are misconceived.</a:t>
            </a:r>
          </a:p>
          <a:p>
            <a:pPr marL="0" indent="0">
              <a:buNone/>
            </a:pPr>
            <a:endParaRPr lang="en-AU" dirty="0"/>
          </a:p>
        </p:txBody>
      </p:sp>
    </p:spTree>
    <p:extLst>
      <p:ext uri="{BB962C8B-B14F-4D97-AF65-F5344CB8AC3E}">
        <p14:creationId xmlns:p14="http://schemas.microsoft.com/office/powerpoint/2010/main" val="12179689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C188E-45C6-778A-73B3-694051F9549E}"/>
              </a:ext>
            </a:extLst>
          </p:cNvPr>
          <p:cNvSpPr>
            <a:spLocks noGrp="1"/>
          </p:cNvSpPr>
          <p:nvPr>
            <p:ph type="title"/>
          </p:nvPr>
        </p:nvSpPr>
        <p:spPr/>
        <p:txBody>
          <a:bodyPr/>
          <a:lstStyle/>
          <a:p>
            <a:r>
              <a:rPr lang="en-AU" dirty="0"/>
              <a:t>Substantive equality</a:t>
            </a:r>
          </a:p>
        </p:txBody>
      </p:sp>
      <p:sp>
        <p:nvSpPr>
          <p:cNvPr id="3" name="Content Placeholder 2">
            <a:extLst>
              <a:ext uri="{FF2B5EF4-FFF2-40B4-BE49-F238E27FC236}">
                <a16:creationId xmlns:a16="http://schemas.microsoft.com/office/drawing/2014/main" id="{903FADE9-D54C-6957-2B1F-D83E37F9E047}"/>
              </a:ext>
            </a:extLst>
          </p:cNvPr>
          <p:cNvSpPr>
            <a:spLocks noGrp="1"/>
          </p:cNvSpPr>
          <p:nvPr>
            <p:ph idx="1"/>
          </p:nvPr>
        </p:nvSpPr>
        <p:spPr/>
        <p:txBody>
          <a:bodyPr>
            <a:normAutofit lnSpcReduction="10000"/>
          </a:bodyPr>
          <a:lstStyle/>
          <a:p>
            <a:r>
              <a:rPr lang="en-AU" dirty="0"/>
              <a:t>Inequality is also reflected in federal finance and the inclusion of s 96 of the Constitution.  There is no requirement that the Commonwealth fund States equally according to population (even though there is a requirement that taxes be imposed equally across the States).</a:t>
            </a:r>
          </a:p>
          <a:p>
            <a:r>
              <a:rPr lang="en-AU" dirty="0"/>
              <a:t>Why? Substantive equality does not mean treating everyone the same.  Relevant differences need to be taken into account.  Those who are disadvantaged may need additional help to reach the same standard of services and opportunities as others.  This is true both of the least populous States and of Indigenous Australians.  Indigeneity is also a relevant difference that needs to be taken into account to achieve substantive equality.</a:t>
            </a:r>
          </a:p>
        </p:txBody>
      </p:sp>
    </p:spTree>
    <p:extLst>
      <p:ext uri="{BB962C8B-B14F-4D97-AF65-F5344CB8AC3E}">
        <p14:creationId xmlns:p14="http://schemas.microsoft.com/office/powerpoint/2010/main" val="28068561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F2B3E-E729-24A0-78DF-7ED91C238672}"/>
              </a:ext>
            </a:extLst>
          </p:cNvPr>
          <p:cNvSpPr>
            <a:spLocks noGrp="1"/>
          </p:cNvSpPr>
          <p:nvPr>
            <p:ph type="title"/>
          </p:nvPr>
        </p:nvSpPr>
        <p:spPr/>
        <p:txBody>
          <a:bodyPr>
            <a:normAutofit fontScale="90000"/>
          </a:bodyPr>
          <a:lstStyle/>
          <a:p>
            <a:r>
              <a:rPr lang="en-AU" dirty="0"/>
              <a:t>Equality of opportunity to participate in the exercise of political sovereignty</a:t>
            </a:r>
          </a:p>
        </p:txBody>
      </p:sp>
      <p:sp>
        <p:nvSpPr>
          <p:cNvPr id="3" name="Content Placeholder 2">
            <a:extLst>
              <a:ext uri="{FF2B5EF4-FFF2-40B4-BE49-F238E27FC236}">
                <a16:creationId xmlns:a16="http://schemas.microsoft.com/office/drawing/2014/main" id="{C2726076-E78A-FE5F-EAFC-47F2A9B109C9}"/>
              </a:ext>
            </a:extLst>
          </p:cNvPr>
          <p:cNvSpPr>
            <a:spLocks noGrp="1"/>
          </p:cNvSpPr>
          <p:nvPr>
            <p:ph idx="1"/>
          </p:nvPr>
        </p:nvSpPr>
        <p:spPr/>
        <p:txBody>
          <a:bodyPr>
            <a:normAutofit fontScale="92500" lnSpcReduction="10000"/>
          </a:bodyPr>
          <a:lstStyle/>
          <a:p>
            <a:r>
              <a:rPr lang="en-AU" dirty="0"/>
              <a:t>The High Court recognises that sovereignty in Australia is held by the people – i.e. popular sovereignty.</a:t>
            </a:r>
          </a:p>
          <a:p>
            <a:r>
              <a:rPr lang="en-AU" dirty="0"/>
              <a:t>The Constitution guarantees that the people of Australia are able to enjoy ‘equality of opportunity to participate in the exercise of political sovereignty’ (</a:t>
            </a:r>
            <a:r>
              <a:rPr lang="en-AU" i="1" dirty="0"/>
              <a:t>McCloy v NSW</a:t>
            </a:r>
            <a:r>
              <a:rPr lang="en-AU" dirty="0"/>
              <a:t>).</a:t>
            </a:r>
          </a:p>
          <a:p>
            <a:r>
              <a:rPr lang="en-AU" dirty="0"/>
              <a:t>That equality has to be substantive, rather than formal. </a:t>
            </a:r>
            <a:r>
              <a:rPr lang="en-US" dirty="0"/>
              <a:t>Treating people the same, when there are genuine differences, does not result in equality or fairness. </a:t>
            </a:r>
          </a:p>
          <a:p>
            <a:r>
              <a:rPr lang="en-US" dirty="0"/>
              <a:t>For example, to achieve substantive equality, some voices may need to be quietened (</a:t>
            </a:r>
            <a:r>
              <a:rPr lang="en-US" dirty="0" err="1"/>
              <a:t>eg</a:t>
            </a:r>
            <a:r>
              <a:rPr lang="en-US" dirty="0"/>
              <a:t> the rich) so that other voices can be heard (</a:t>
            </a:r>
            <a:r>
              <a:rPr lang="en-US" dirty="0" err="1"/>
              <a:t>eg</a:t>
            </a:r>
            <a:r>
              <a:rPr lang="en-US" dirty="0"/>
              <a:t> the disadvantaged).  This means Parliament can cap political donations, because the uncontrolled use of wealth can undermine the practical enjoyment of popular sovereignty by others. (</a:t>
            </a:r>
            <a:r>
              <a:rPr lang="en-US" i="1" dirty="0"/>
              <a:t>McCloy</a:t>
            </a:r>
            <a:r>
              <a:rPr lang="en-US" dirty="0"/>
              <a:t>)</a:t>
            </a:r>
            <a:endParaRPr lang="en-AU" dirty="0"/>
          </a:p>
        </p:txBody>
      </p:sp>
    </p:spTree>
    <p:extLst>
      <p:ext uri="{BB962C8B-B14F-4D97-AF65-F5344CB8AC3E}">
        <p14:creationId xmlns:p14="http://schemas.microsoft.com/office/powerpoint/2010/main" val="33753853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97206-5F4B-2AE5-0372-59645DDF1A81}"/>
              </a:ext>
            </a:extLst>
          </p:cNvPr>
          <p:cNvSpPr>
            <a:spLocks noGrp="1"/>
          </p:cNvSpPr>
          <p:nvPr>
            <p:ph type="title"/>
          </p:nvPr>
        </p:nvSpPr>
        <p:spPr/>
        <p:txBody>
          <a:bodyPr>
            <a:normAutofit fontScale="90000"/>
          </a:bodyPr>
          <a:lstStyle/>
          <a:p>
            <a:r>
              <a:rPr lang="en-AU" dirty="0"/>
              <a:t>Equality can mean recognising difference and creating an equal playing field</a:t>
            </a:r>
          </a:p>
        </p:txBody>
      </p:sp>
      <p:sp>
        <p:nvSpPr>
          <p:cNvPr id="3" name="Content Placeholder 2">
            <a:extLst>
              <a:ext uri="{FF2B5EF4-FFF2-40B4-BE49-F238E27FC236}">
                <a16:creationId xmlns:a16="http://schemas.microsoft.com/office/drawing/2014/main" id="{C9D4FA48-6CB4-4E55-AB65-D6A1D2A9F6BA}"/>
              </a:ext>
            </a:extLst>
          </p:cNvPr>
          <p:cNvSpPr>
            <a:spLocks noGrp="1"/>
          </p:cNvSpPr>
          <p:nvPr>
            <p:ph idx="1"/>
          </p:nvPr>
        </p:nvSpPr>
        <p:spPr/>
        <p:txBody>
          <a:bodyPr>
            <a:normAutofit fontScale="92500" lnSpcReduction="10000"/>
          </a:bodyPr>
          <a:lstStyle/>
          <a:p>
            <a:r>
              <a:rPr lang="en-AU" dirty="0"/>
              <a:t>In a Canadian case (cited by the High Court), it was noted that there were two ways the State can equalise participation in the political system. </a:t>
            </a:r>
            <a:r>
              <a:rPr lang="en-US" dirty="0"/>
              <a:t>‘First, the State can provide a voice to those who might otherwise not be heard. … Second, the State can restrict the voices which dominate the political discourse so that others may be heard as well.’ (</a:t>
            </a:r>
            <a:r>
              <a:rPr lang="en-US" i="1" dirty="0"/>
              <a:t>Harper v Canada</a:t>
            </a:r>
            <a:r>
              <a:rPr lang="en-US" dirty="0"/>
              <a:t>)</a:t>
            </a:r>
          </a:p>
          <a:p>
            <a:r>
              <a:rPr lang="en-US" dirty="0"/>
              <a:t>The Aboriginal and Torres Strait Islander Voice to Parliament and the Executive Government is proposed for the purpose of enhancing the voices of those who might otherwise not be heard, so that they can fully participate, with equality, in Australia’s system of representative and responsible government, which finds its source in popular sovereignty.</a:t>
            </a:r>
          </a:p>
          <a:p>
            <a:r>
              <a:rPr lang="en-US" dirty="0"/>
              <a:t>This is particularly important because of the special laws and policies made about Aboriginal and Torres Strait Islander peoples.  It allows Indigenous voices to be heard about them.</a:t>
            </a:r>
            <a:endParaRPr lang="en-AU" dirty="0"/>
          </a:p>
        </p:txBody>
      </p:sp>
    </p:spTree>
    <p:extLst>
      <p:ext uri="{BB962C8B-B14F-4D97-AF65-F5344CB8AC3E}">
        <p14:creationId xmlns:p14="http://schemas.microsoft.com/office/powerpoint/2010/main" val="10409576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F0FB5-D81A-746E-A6A3-5820F528C50A}"/>
              </a:ext>
            </a:extLst>
          </p:cNvPr>
          <p:cNvSpPr>
            <a:spLocks noGrp="1"/>
          </p:cNvSpPr>
          <p:nvPr>
            <p:ph type="title"/>
          </p:nvPr>
        </p:nvSpPr>
        <p:spPr/>
        <p:txBody>
          <a:bodyPr>
            <a:noAutofit/>
          </a:bodyPr>
          <a:lstStyle/>
          <a:p>
            <a:r>
              <a:rPr lang="en-AU" sz="3200" dirty="0"/>
              <a:t>2. The Voice should not be able to make representations to the Executive Government</a:t>
            </a:r>
          </a:p>
        </p:txBody>
      </p:sp>
      <p:sp>
        <p:nvSpPr>
          <p:cNvPr id="3" name="Content Placeholder 2">
            <a:extLst>
              <a:ext uri="{FF2B5EF4-FFF2-40B4-BE49-F238E27FC236}">
                <a16:creationId xmlns:a16="http://schemas.microsoft.com/office/drawing/2014/main" id="{07BFFC50-8495-B53A-3040-B8B0A20D47D2}"/>
              </a:ext>
            </a:extLst>
          </p:cNvPr>
          <p:cNvSpPr>
            <a:spLocks noGrp="1"/>
          </p:cNvSpPr>
          <p:nvPr>
            <p:ph idx="1"/>
          </p:nvPr>
        </p:nvSpPr>
        <p:spPr/>
        <p:txBody>
          <a:bodyPr>
            <a:normAutofit lnSpcReduction="10000"/>
          </a:bodyPr>
          <a:lstStyle/>
          <a:p>
            <a:r>
              <a:rPr lang="en-AU" dirty="0"/>
              <a:t>The most controversial aspect of the amendment is the power to make representations to the Executive Government.  Why?</a:t>
            </a:r>
          </a:p>
          <a:p>
            <a:r>
              <a:rPr lang="en-AU" dirty="0"/>
              <a:t>Administrative law requires Ministers and other decision-makers to make decisions that affect individuals fairly.  This includes taking into account relevant considerations.  If they fail to do so, a court may require them to re-make the decision by a fair process.</a:t>
            </a:r>
          </a:p>
          <a:p>
            <a:r>
              <a:rPr lang="en-US" dirty="0"/>
              <a:t>Under administrative law, however, a matter is only a mandatory relevant consideration if the statute conferring the decision-making power actually says so, or a court implies from the terms of the statute that this is necessarily intended. </a:t>
            </a:r>
            <a:endParaRPr lang="en-AU" dirty="0"/>
          </a:p>
        </p:txBody>
      </p:sp>
    </p:spTree>
    <p:extLst>
      <p:ext uri="{BB962C8B-B14F-4D97-AF65-F5344CB8AC3E}">
        <p14:creationId xmlns:p14="http://schemas.microsoft.com/office/powerpoint/2010/main" val="37409999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F7F31-D925-BFE3-8433-F08C96F45982}"/>
              </a:ext>
            </a:extLst>
          </p:cNvPr>
          <p:cNvSpPr>
            <a:spLocks noGrp="1"/>
          </p:cNvSpPr>
          <p:nvPr>
            <p:ph type="title"/>
          </p:nvPr>
        </p:nvSpPr>
        <p:spPr/>
        <p:txBody>
          <a:bodyPr>
            <a:normAutofit fontScale="90000"/>
          </a:bodyPr>
          <a:lstStyle/>
          <a:p>
            <a:r>
              <a:rPr lang="en-AU" dirty="0"/>
              <a:t>Mandatory relevant considerations - example</a:t>
            </a:r>
          </a:p>
        </p:txBody>
      </p:sp>
      <p:sp>
        <p:nvSpPr>
          <p:cNvPr id="3" name="Content Placeholder 2">
            <a:extLst>
              <a:ext uri="{FF2B5EF4-FFF2-40B4-BE49-F238E27FC236}">
                <a16:creationId xmlns:a16="http://schemas.microsoft.com/office/drawing/2014/main" id="{A53617C6-419D-8075-F4FE-4CBF7AE174FF}"/>
              </a:ext>
            </a:extLst>
          </p:cNvPr>
          <p:cNvSpPr>
            <a:spLocks noGrp="1"/>
          </p:cNvSpPr>
          <p:nvPr>
            <p:ph idx="1"/>
          </p:nvPr>
        </p:nvSpPr>
        <p:spPr/>
        <p:txBody>
          <a:bodyPr>
            <a:normAutofit lnSpcReduction="10000"/>
          </a:bodyPr>
          <a:lstStyle/>
          <a:p>
            <a:r>
              <a:rPr lang="en-US" dirty="0"/>
              <a:t>For example, s 10 of the </a:t>
            </a:r>
            <a:r>
              <a:rPr lang="en-US" i="1" dirty="0"/>
              <a:t>Aboriginal and Torres Strait Islander Heritage Protection Act 1984 </a:t>
            </a:r>
            <a:r>
              <a:rPr lang="en-US" dirty="0"/>
              <a:t>(</a:t>
            </a:r>
            <a:r>
              <a:rPr lang="en-US" dirty="0" err="1"/>
              <a:t>Cth</a:t>
            </a:r>
            <a:r>
              <a:rPr lang="en-US" dirty="0"/>
              <a:t>) requires that before a Minister makes a decision to protect a particular area, a notice is published in a local newspaper stating that the protection is being considered and inviting interested persons to make representations.  </a:t>
            </a:r>
          </a:p>
          <a:p>
            <a:r>
              <a:rPr lang="en-US" dirty="0"/>
              <a:t>Due consideration must be given by an official to those representations.  The official prepares a report, and the representations must be forwarded with it to the Minister, who must also take them into consideration.</a:t>
            </a:r>
          </a:p>
          <a:p>
            <a:r>
              <a:rPr lang="en-US" dirty="0"/>
              <a:t>If the Minister fails to do so, then a person could go to a court for judicial review and the court could require the Minister to re-make the decision following the correct process.</a:t>
            </a:r>
            <a:endParaRPr lang="en-AU" dirty="0"/>
          </a:p>
        </p:txBody>
      </p:sp>
    </p:spTree>
    <p:extLst>
      <p:ext uri="{BB962C8B-B14F-4D97-AF65-F5344CB8AC3E}">
        <p14:creationId xmlns:p14="http://schemas.microsoft.com/office/powerpoint/2010/main" val="37611978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7F18A-97BB-0DEC-0BAA-1D510CF14882}"/>
              </a:ext>
            </a:extLst>
          </p:cNvPr>
          <p:cNvSpPr>
            <a:spLocks noGrp="1"/>
          </p:cNvSpPr>
          <p:nvPr>
            <p:ph type="title"/>
          </p:nvPr>
        </p:nvSpPr>
        <p:spPr/>
        <p:txBody>
          <a:bodyPr>
            <a:normAutofit fontScale="90000"/>
          </a:bodyPr>
          <a:lstStyle/>
          <a:p>
            <a:r>
              <a:rPr lang="en-AU" dirty="0"/>
              <a:t>Mandatory relevant considerations – matters for Parliament</a:t>
            </a:r>
          </a:p>
        </p:txBody>
      </p:sp>
      <p:sp>
        <p:nvSpPr>
          <p:cNvPr id="3" name="Content Placeholder 2">
            <a:extLst>
              <a:ext uri="{FF2B5EF4-FFF2-40B4-BE49-F238E27FC236}">
                <a16:creationId xmlns:a16="http://schemas.microsoft.com/office/drawing/2014/main" id="{C2CA34AD-3071-32CC-E194-5206B6CE2FDF}"/>
              </a:ext>
            </a:extLst>
          </p:cNvPr>
          <p:cNvSpPr>
            <a:spLocks noGrp="1"/>
          </p:cNvSpPr>
          <p:nvPr>
            <p:ph idx="1"/>
          </p:nvPr>
        </p:nvSpPr>
        <p:spPr/>
        <p:txBody>
          <a:bodyPr/>
          <a:lstStyle/>
          <a:p>
            <a:r>
              <a:rPr lang="en-US" dirty="0"/>
              <a:t>Such provisions already exist in abundance at the Commonwealth and State level, but have not stopped the ability of the Commonwealth and the States to function or resulted in massive litigation.  </a:t>
            </a:r>
          </a:p>
          <a:p>
            <a:r>
              <a:rPr lang="en-US" dirty="0"/>
              <a:t>It is up to Parliament to decide whether to impose such an obligation upon a decision-maker.  </a:t>
            </a:r>
          </a:p>
          <a:p>
            <a:r>
              <a:rPr lang="en-US" dirty="0"/>
              <a:t>If a court held that such an obligation was implied by the statutory provision, but Parliament disagreed, then Parliament could amend the legislation that confers the power so that there is no such obligation.  </a:t>
            </a:r>
          </a:p>
          <a:p>
            <a:r>
              <a:rPr lang="en-US" dirty="0"/>
              <a:t>Ultimately, Parliament retains its control over the issue.</a:t>
            </a:r>
            <a:endParaRPr lang="en-AU" dirty="0"/>
          </a:p>
        </p:txBody>
      </p:sp>
    </p:spTree>
    <p:extLst>
      <p:ext uri="{BB962C8B-B14F-4D97-AF65-F5344CB8AC3E}">
        <p14:creationId xmlns:p14="http://schemas.microsoft.com/office/powerpoint/2010/main" val="33383796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5DA5C-E180-1961-A58B-C237AA21D353}"/>
              </a:ext>
            </a:extLst>
          </p:cNvPr>
          <p:cNvSpPr>
            <a:spLocks noGrp="1"/>
          </p:cNvSpPr>
          <p:nvPr>
            <p:ph type="title"/>
          </p:nvPr>
        </p:nvSpPr>
        <p:spPr/>
        <p:txBody>
          <a:bodyPr/>
          <a:lstStyle/>
          <a:p>
            <a:r>
              <a:rPr lang="en-AU" dirty="0"/>
              <a:t>Constitutional implications?</a:t>
            </a:r>
          </a:p>
        </p:txBody>
      </p:sp>
      <p:sp>
        <p:nvSpPr>
          <p:cNvPr id="3" name="Content Placeholder 2">
            <a:extLst>
              <a:ext uri="{FF2B5EF4-FFF2-40B4-BE49-F238E27FC236}">
                <a16:creationId xmlns:a16="http://schemas.microsoft.com/office/drawing/2014/main" id="{B81E5E11-652B-3B8D-8AEC-48B517E837FB}"/>
              </a:ext>
            </a:extLst>
          </p:cNvPr>
          <p:cNvSpPr>
            <a:spLocks noGrp="1"/>
          </p:cNvSpPr>
          <p:nvPr>
            <p:ph idx="1"/>
          </p:nvPr>
        </p:nvSpPr>
        <p:spPr/>
        <p:txBody>
          <a:bodyPr>
            <a:normAutofit lnSpcReduction="10000"/>
          </a:bodyPr>
          <a:lstStyle/>
          <a:p>
            <a:r>
              <a:rPr lang="en-AU" dirty="0"/>
              <a:t>Some have argued that </a:t>
            </a:r>
            <a:r>
              <a:rPr lang="en-US" dirty="0"/>
              <a:t>the High Court will draw an implication from proposed s 129(ii) that any representation by the Voice is a mandatory relevant consideration in relation to all decisions made by government decision-makers that could fall within the category of ‘matters relating to Aboriginal and Torres Strait Islander peoples’.  </a:t>
            </a:r>
          </a:p>
          <a:p>
            <a:r>
              <a:rPr lang="en-US" dirty="0"/>
              <a:t>They add an obligation to advise the Voice in advance of making such a decision, provide the Voice with all relevant information about it, and provide the Voice with adequate time to make informed representations about it.</a:t>
            </a:r>
          </a:p>
          <a:p>
            <a:r>
              <a:rPr lang="en-US" dirty="0"/>
              <a:t>The argument is that because this is a constitutional requirement, Parliament won’t be able to control it.</a:t>
            </a:r>
            <a:endParaRPr lang="en-AU" dirty="0"/>
          </a:p>
        </p:txBody>
      </p:sp>
    </p:spTree>
    <p:extLst>
      <p:ext uri="{BB962C8B-B14F-4D97-AF65-F5344CB8AC3E}">
        <p14:creationId xmlns:p14="http://schemas.microsoft.com/office/powerpoint/2010/main" val="31790690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7C344-5BB5-EDE2-BBCE-CDF06DA37664}"/>
              </a:ext>
            </a:extLst>
          </p:cNvPr>
          <p:cNvSpPr>
            <a:spLocks noGrp="1"/>
          </p:cNvSpPr>
          <p:nvPr>
            <p:ph type="title"/>
          </p:nvPr>
        </p:nvSpPr>
        <p:spPr/>
        <p:txBody>
          <a:bodyPr/>
          <a:lstStyle/>
          <a:p>
            <a:r>
              <a:rPr lang="en-AU" dirty="0"/>
              <a:t>Constitutional implications?</a:t>
            </a:r>
          </a:p>
        </p:txBody>
      </p:sp>
      <p:sp>
        <p:nvSpPr>
          <p:cNvPr id="3" name="Content Placeholder 2">
            <a:extLst>
              <a:ext uri="{FF2B5EF4-FFF2-40B4-BE49-F238E27FC236}">
                <a16:creationId xmlns:a16="http://schemas.microsoft.com/office/drawing/2014/main" id="{834EE8CA-BD49-F109-4AB9-E290673CFCE0}"/>
              </a:ext>
            </a:extLst>
          </p:cNvPr>
          <p:cNvSpPr>
            <a:spLocks noGrp="1"/>
          </p:cNvSpPr>
          <p:nvPr>
            <p:ph idx="1"/>
          </p:nvPr>
        </p:nvSpPr>
        <p:spPr/>
        <p:txBody>
          <a:bodyPr>
            <a:normAutofit lnSpcReduction="10000"/>
          </a:bodyPr>
          <a:lstStyle/>
          <a:p>
            <a:r>
              <a:rPr lang="en-AU" dirty="0"/>
              <a:t>Where would this implication come from?  There is nothing in the text of the amendment.</a:t>
            </a:r>
          </a:p>
          <a:p>
            <a:r>
              <a:rPr lang="en-AU" dirty="0"/>
              <a:t>It is argued that </a:t>
            </a:r>
            <a:r>
              <a:rPr lang="en-US" dirty="0"/>
              <a:t>the High Court might find that the power conferred upon the Voice to ‘make representations’ to Parliament and the Executive Government would be ineffective if the Voice was not advised and informed in advance about proposed relevant exercises of legislative or executive power and if neither the Parliament nor the Executive was required to consider those representations and give adequate time for them to be made.  </a:t>
            </a:r>
          </a:p>
          <a:p>
            <a:r>
              <a:rPr lang="en-US" dirty="0"/>
              <a:t>Therefore, it is argued, it must be intended that the Voice be given the opportunity to make effective representations and that they have to be considered by Parliament and the Executive Government.</a:t>
            </a:r>
            <a:endParaRPr lang="en-AU" dirty="0"/>
          </a:p>
        </p:txBody>
      </p:sp>
    </p:spTree>
    <p:extLst>
      <p:ext uri="{BB962C8B-B14F-4D97-AF65-F5344CB8AC3E}">
        <p14:creationId xmlns:p14="http://schemas.microsoft.com/office/powerpoint/2010/main" val="1459947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38FBD-C8D1-C646-4A53-505644C57A02}"/>
              </a:ext>
            </a:extLst>
          </p:cNvPr>
          <p:cNvSpPr>
            <a:spLocks noGrp="1"/>
          </p:cNvSpPr>
          <p:nvPr>
            <p:ph type="title"/>
          </p:nvPr>
        </p:nvSpPr>
        <p:spPr/>
        <p:txBody>
          <a:bodyPr/>
          <a:lstStyle/>
          <a:p>
            <a:r>
              <a:rPr lang="en-AU" dirty="0"/>
              <a:t>Constitutional implications?</a:t>
            </a:r>
          </a:p>
        </p:txBody>
      </p:sp>
      <p:sp>
        <p:nvSpPr>
          <p:cNvPr id="3" name="Content Placeholder 2">
            <a:extLst>
              <a:ext uri="{FF2B5EF4-FFF2-40B4-BE49-F238E27FC236}">
                <a16:creationId xmlns:a16="http://schemas.microsoft.com/office/drawing/2014/main" id="{23498A43-D4E8-600F-CA55-DCE91AB1EA68}"/>
              </a:ext>
            </a:extLst>
          </p:cNvPr>
          <p:cNvSpPr>
            <a:spLocks noGrp="1"/>
          </p:cNvSpPr>
          <p:nvPr>
            <p:ph idx="1"/>
          </p:nvPr>
        </p:nvSpPr>
        <p:spPr/>
        <p:txBody>
          <a:bodyPr>
            <a:normAutofit fontScale="92500" lnSpcReduction="10000"/>
          </a:bodyPr>
          <a:lstStyle/>
          <a:p>
            <a:r>
              <a:rPr lang="en-AU" dirty="0"/>
              <a:t>The answer is that the effectiveness of the Voice is intended to lie in politics rather than legal obligations.</a:t>
            </a:r>
          </a:p>
          <a:p>
            <a:r>
              <a:rPr lang="en-AU" dirty="0"/>
              <a:t>It is intended that Parliament be able to decide what kind of prior consultation might occur with the Executive Government and whether it is a mandatory relevant consideration to take a representation of the Voice into account when making a particular decision.</a:t>
            </a:r>
          </a:p>
          <a:p>
            <a:r>
              <a:rPr lang="en-AU" dirty="0"/>
              <a:t>This is made clear from: (a) the text of the amendment which imposes no obligations on Parliament or the Executive Government, but allows Parliament to legislate about such matters; (b) the context and history of the amendment; (c) the second reading speech and Explanatory Memorandum; (d) the Solicitor-General’s opinion; (e) the report of the Joint Select Committee; and (f) (presumably) the ‘Yes’ case.</a:t>
            </a:r>
          </a:p>
        </p:txBody>
      </p:sp>
    </p:spTree>
    <p:extLst>
      <p:ext uri="{BB962C8B-B14F-4D97-AF65-F5344CB8AC3E}">
        <p14:creationId xmlns:p14="http://schemas.microsoft.com/office/powerpoint/2010/main" val="30572051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9B1AB-53A8-02BC-47C4-8A90F060E829}"/>
              </a:ext>
            </a:extLst>
          </p:cNvPr>
          <p:cNvSpPr>
            <a:spLocks noGrp="1"/>
          </p:cNvSpPr>
          <p:nvPr>
            <p:ph type="title"/>
          </p:nvPr>
        </p:nvSpPr>
        <p:spPr/>
        <p:txBody>
          <a:bodyPr/>
          <a:lstStyle/>
          <a:p>
            <a:r>
              <a:rPr lang="en-AU" dirty="0"/>
              <a:t>A recent example – </a:t>
            </a:r>
            <a:r>
              <a:rPr lang="en-AU" i="1" dirty="0" err="1"/>
              <a:t>Gerner</a:t>
            </a:r>
            <a:r>
              <a:rPr lang="en-AU" i="1" dirty="0"/>
              <a:t> v Victoria</a:t>
            </a:r>
            <a:endParaRPr lang="en-AU" dirty="0"/>
          </a:p>
        </p:txBody>
      </p:sp>
      <p:sp>
        <p:nvSpPr>
          <p:cNvPr id="3" name="Content Placeholder 2">
            <a:extLst>
              <a:ext uri="{FF2B5EF4-FFF2-40B4-BE49-F238E27FC236}">
                <a16:creationId xmlns:a16="http://schemas.microsoft.com/office/drawing/2014/main" id="{F0326DCB-5982-C740-42F1-E1BC4133E1B9}"/>
              </a:ext>
            </a:extLst>
          </p:cNvPr>
          <p:cNvSpPr>
            <a:spLocks noGrp="1"/>
          </p:cNvSpPr>
          <p:nvPr>
            <p:ph idx="1"/>
          </p:nvPr>
        </p:nvSpPr>
        <p:spPr/>
        <p:txBody>
          <a:bodyPr>
            <a:normAutofit lnSpcReduction="10000"/>
          </a:bodyPr>
          <a:lstStyle/>
          <a:p>
            <a:r>
              <a:rPr lang="en-AU" dirty="0"/>
              <a:t>During the COVID-19 lock-downs in Victoria, Mr </a:t>
            </a:r>
            <a:r>
              <a:rPr lang="en-AU" dirty="0" err="1"/>
              <a:t>Gerner</a:t>
            </a:r>
            <a:r>
              <a:rPr lang="en-AU" dirty="0"/>
              <a:t> argued in the High Court that s 92 of the Constitution, which protects interstate ‘intercourse’ (i.e. movement across State borders) also contains an implication of freedom of movement within a State.  He argued that intra-state movement was necessary to give full effect to interstate movement (i.e. to get to the border, so you can freely cross the border).</a:t>
            </a:r>
          </a:p>
          <a:p>
            <a:r>
              <a:rPr lang="en-US" dirty="0"/>
              <a:t>This was rejected by the High Court.  Their </a:t>
            </a:r>
            <a:r>
              <a:rPr lang="en-US" dirty="0" err="1"/>
              <a:t>Honours</a:t>
            </a:r>
            <a:r>
              <a:rPr lang="en-US" dirty="0"/>
              <a:t> noted that this would be contrary to the terms of the Constitution, which expressly guarantee ‘interstate’ movement, as distinct from intrastate movement.  The Court stressed that if the text is explicit then it is conclusive in what it directs or forbids.</a:t>
            </a:r>
            <a:endParaRPr lang="en-AU" dirty="0"/>
          </a:p>
        </p:txBody>
      </p:sp>
    </p:spTree>
    <p:extLst>
      <p:ext uri="{BB962C8B-B14F-4D97-AF65-F5344CB8AC3E}">
        <p14:creationId xmlns:p14="http://schemas.microsoft.com/office/powerpoint/2010/main" val="1297795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CC31E-AE5F-9C78-06D6-B8246D18E87B}"/>
              </a:ext>
            </a:extLst>
          </p:cNvPr>
          <p:cNvSpPr>
            <a:spLocks noGrp="1"/>
          </p:cNvSpPr>
          <p:nvPr>
            <p:ph type="title"/>
          </p:nvPr>
        </p:nvSpPr>
        <p:spPr/>
        <p:txBody>
          <a:bodyPr/>
          <a:lstStyle/>
          <a:p>
            <a:r>
              <a:rPr lang="en-AU" dirty="0"/>
              <a:t>Referendum procedure</a:t>
            </a:r>
          </a:p>
        </p:txBody>
      </p:sp>
      <p:sp>
        <p:nvSpPr>
          <p:cNvPr id="3" name="Content Placeholder 2">
            <a:extLst>
              <a:ext uri="{FF2B5EF4-FFF2-40B4-BE49-F238E27FC236}">
                <a16:creationId xmlns:a16="http://schemas.microsoft.com/office/drawing/2014/main" id="{D6FF879A-0CDF-4F0F-1FD8-894B9844D659}"/>
              </a:ext>
            </a:extLst>
          </p:cNvPr>
          <p:cNvSpPr>
            <a:spLocks noGrp="1"/>
          </p:cNvSpPr>
          <p:nvPr>
            <p:ph idx="1"/>
          </p:nvPr>
        </p:nvSpPr>
        <p:spPr/>
        <p:txBody>
          <a:bodyPr>
            <a:normAutofit lnSpcReduction="10000"/>
          </a:bodyPr>
          <a:lstStyle/>
          <a:p>
            <a:pPr marL="0" indent="0">
              <a:buNone/>
            </a:pPr>
            <a:r>
              <a:rPr lang="en-AU" dirty="0"/>
              <a:t>The referendum procedure is set out in s 128 of the Constitution.</a:t>
            </a:r>
          </a:p>
          <a:p>
            <a:pPr marL="0" indent="0">
              <a:buNone/>
            </a:pPr>
            <a:r>
              <a:rPr lang="en-AU" dirty="0"/>
              <a:t>To pass, a referendum needs a double majority:</a:t>
            </a:r>
          </a:p>
          <a:p>
            <a:pPr marL="0" indent="0">
              <a:buNone/>
            </a:pPr>
            <a:r>
              <a:rPr lang="en-AU" dirty="0"/>
              <a:t>(a) a majority of valid votes across the country (including in the Territories); and</a:t>
            </a:r>
          </a:p>
          <a:p>
            <a:pPr marL="0" indent="0">
              <a:buNone/>
            </a:pPr>
            <a:r>
              <a:rPr lang="en-AU" dirty="0"/>
              <a:t>(b) a majority of valid votes in a majority of States (i.e. four out of six States, excluding the Territories).</a:t>
            </a:r>
          </a:p>
          <a:p>
            <a:pPr marL="0" indent="0">
              <a:buNone/>
            </a:pPr>
            <a:r>
              <a:rPr lang="en-AU" dirty="0"/>
              <a:t>If a referendum is supported by, </a:t>
            </a:r>
            <a:r>
              <a:rPr lang="en-AU" dirty="0" err="1"/>
              <a:t>eg</a:t>
            </a:r>
            <a:r>
              <a:rPr lang="en-AU" dirty="0"/>
              <a:t>, 62% of voters overall, but has majorities in only three States, it fails.</a:t>
            </a:r>
          </a:p>
          <a:p>
            <a:pPr marL="0" indent="0">
              <a:buNone/>
            </a:pPr>
            <a:r>
              <a:rPr lang="en-AU" dirty="0"/>
              <a:t>Informal votes are not counted (although the Constitution is not express about this).</a:t>
            </a:r>
          </a:p>
          <a:p>
            <a:pPr marL="0" indent="0">
              <a:buNone/>
            </a:pPr>
            <a:r>
              <a:rPr lang="en-AU" dirty="0"/>
              <a:t>Voting is compulsory (as required by statute, not the Constitution).</a:t>
            </a:r>
          </a:p>
        </p:txBody>
      </p:sp>
    </p:spTree>
    <p:extLst>
      <p:ext uri="{BB962C8B-B14F-4D97-AF65-F5344CB8AC3E}">
        <p14:creationId xmlns:p14="http://schemas.microsoft.com/office/powerpoint/2010/main" val="42507820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9DB5B-54F7-727B-1FDD-23ABF69E230C}"/>
              </a:ext>
            </a:extLst>
          </p:cNvPr>
          <p:cNvSpPr>
            <a:spLocks noGrp="1"/>
          </p:cNvSpPr>
          <p:nvPr>
            <p:ph type="title"/>
          </p:nvPr>
        </p:nvSpPr>
        <p:spPr/>
        <p:txBody>
          <a:bodyPr/>
          <a:lstStyle/>
          <a:p>
            <a:r>
              <a:rPr lang="en-AU" i="1" dirty="0" err="1"/>
              <a:t>Gerner</a:t>
            </a:r>
            <a:r>
              <a:rPr lang="en-AU" i="1" dirty="0"/>
              <a:t> v Victoria</a:t>
            </a:r>
          </a:p>
        </p:txBody>
      </p:sp>
      <p:sp>
        <p:nvSpPr>
          <p:cNvPr id="3" name="Content Placeholder 2">
            <a:extLst>
              <a:ext uri="{FF2B5EF4-FFF2-40B4-BE49-F238E27FC236}">
                <a16:creationId xmlns:a16="http://schemas.microsoft.com/office/drawing/2014/main" id="{16E49150-08C3-F506-D604-EC52FD2042CD}"/>
              </a:ext>
            </a:extLst>
          </p:cNvPr>
          <p:cNvSpPr>
            <a:spLocks noGrp="1"/>
          </p:cNvSpPr>
          <p:nvPr>
            <p:ph idx="1"/>
          </p:nvPr>
        </p:nvSpPr>
        <p:spPr/>
        <p:txBody>
          <a:bodyPr>
            <a:normAutofit fontScale="92500" lnSpcReduction="10000"/>
          </a:bodyPr>
          <a:lstStyle/>
          <a:p>
            <a:r>
              <a:rPr lang="en-AU" dirty="0"/>
              <a:t>The Court looked to the mischief at which s 92 was directed and concluded it was not directed at intrastate movement.</a:t>
            </a:r>
          </a:p>
          <a:p>
            <a:r>
              <a:rPr lang="en-AU" dirty="0"/>
              <a:t>The Court also looked at the </a:t>
            </a:r>
            <a:r>
              <a:rPr lang="en-US" dirty="0"/>
              <a:t>Convention Debates of the 1890s, where it was stated that s 92 would not remove the powers of the States to prevent persons with contagious diseases from entering the State.  </a:t>
            </a:r>
          </a:p>
          <a:p>
            <a:r>
              <a:rPr lang="en-US" dirty="0"/>
              <a:t>Their </a:t>
            </a:r>
            <a:r>
              <a:rPr lang="en-US" dirty="0" err="1"/>
              <a:t>Honours</a:t>
            </a:r>
            <a:r>
              <a:rPr lang="en-US" dirty="0"/>
              <a:t> also pointed out that a broader form of words that would have covered movement ‘throughout the Commonwealth’ was proposed and rejected in the course of the Convention Debates.  The Court concluded:</a:t>
            </a:r>
          </a:p>
          <a:p>
            <a:r>
              <a:rPr lang="en-US" dirty="0"/>
              <a:t>‘It would be a distinctly unsound approach to the interpretation of the constitutional text actually adopted by the framers to attribute to that text a meaning that they were evidently “united in rejecting”.’</a:t>
            </a:r>
            <a:endParaRPr lang="en-AU" dirty="0"/>
          </a:p>
        </p:txBody>
      </p:sp>
    </p:spTree>
    <p:extLst>
      <p:ext uri="{BB962C8B-B14F-4D97-AF65-F5344CB8AC3E}">
        <p14:creationId xmlns:p14="http://schemas.microsoft.com/office/powerpoint/2010/main" val="40545857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34E25-880A-7BE0-EBA6-82B4AE830468}"/>
              </a:ext>
            </a:extLst>
          </p:cNvPr>
          <p:cNvSpPr>
            <a:spLocks noGrp="1"/>
          </p:cNvSpPr>
          <p:nvPr>
            <p:ph type="title"/>
          </p:nvPr>
        </p:nvSpPr>
        <p:spPr/>
        <p:txBody>
          <a:bodyPr/>
          <a:lstStyle/>
          <a:p>
            <a:r>
              <a:rPr lang="en-AU" dirty="0"/>
              <a:t>Applying </a:t>
            </a:r>
            <a:r>
              <a:rPr lang="en-AU" i="1" dirty="0" err="1"/>
              <a:t>Gerner</a:t>
            </a:r>
            <a:r>
              <a:rPr lang="en-AU" i="1" dirty="0"/>
              <a:t> </a:t>
            </a:r>
            <a:r>
              <a:rPr lang="en-AU" dirty="0"/>
              <a:t>to the Voice</a:t>
            </a:r>
          </a:p>
        </p:txBody>
      </p:sp>
      <p:sp>
        <p:nvSpPr>
          <p:cNvPr id="3" name="Content Placeholder 2">
            <a:extLst>
              <a:ext uri="{FF2B5EF4-FFF2-40B4-BE49-F238E27FC236}">
                <a16:creationId xmlns:a16="http://schemas.microsoft.com/office/drawing/2014/main" id="{7EADF91D-63A1-94E6-42EF-E4EADAF5ABFB}"/>
              </a:ext>
            </a:extLst>
          </p:cNvPr>
          <p:cNvSpPr>
            <a:spLocks noGrp="1"/>
          </p:cNvSpPr>
          <p:nvPr>
            <p:ph idx="1"/>
          </p:nvPr>
        </p:nvSpPr>
        <p:spPr/>
        <p:txBody>
          <a:bodyPr>
            <a:normAutofit lnSpcReduction="10000"/>
          </a:bodyPr>
          <a:lstStyle/>
          <a:p>
            <a:r>
              <a:rPr lang="en-US" dirty="0"/>
              <a:t>This unanimous High Court authority from 2020 suggests how the Court would approach the interpretation of the Voice amendment.  </a:t>
            </a:r>
          </a:p>
          <a:p>
            <a:r>
              <a:rPr lang="en-US" dirty="0"/>
              <a:t>It would focus primarily on the text but would also look to what was intended.  It would take into account the fact that those involved in framing the amendment were “united in rejecting” any implication that the Voice must be advised in advance of a decision, given information and time to make adequate representations and that its representations must be considered.</a:t>
            </a:r>
          </a:p>
          <a:p>
            <a:r>
              <a:rPr lang="en-US" dirty="0"/>
              <a:t>In addition to these barriers of text and intention, there are two others.  They concern (a) the practicality of drawing such an implication; and (b) the previous approach of the Court to applying mandatory relevant considerations.</a:t>
            </a:r>
          </a:p>
          <a:p>
            <a:endParaRPr lang="en-AU" dirty="0"/>
          </a:p>
        </p:txBody>
      </p:sp>
    </p:spTree>
    <p:extLst>
      <p:ext uri="{BB962C8B-B14F-4D97-AF65-F5344CB8AC3E}">
        <p14:creationId xmlns:p14="http://schemas.microsoft.com/office/powerpoint/2010/main" val="41574997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D326D-FD27-81FC-A0C8-FD011D6C8CC3}"/>
              </a:ext>
            </a:extLst>
          </p:cNvPr>
          <p:cNvSpPr>
            <a:spLocks noGrp="1"/>
          </p:cNvSpPr>
          <p:nvPr>
            <p:ph type="title"/>
          </p:nvPr>
        </p:nvSpPr>
        <p:spPr/>
        <p:txBody>
          <a:bodyPr/>
          <a:lstStyle/>
          <a:p>
            <a:r>
              <a:rPr lang="en-AU" dirty="0"/>
              <a:t>Impracticality</a:t>
            </a:r>
          </a:p>
        </p:txBody>
      </p:sp>
      <p:sp>
        <p:nvSpPr>
          <p:cNvPr id="3" name="Content Placeholder 2">
            <a:extLst>
              <a:ext uri="{FF2B5EF4-FFF2-40B4-BE49-F238E27FC236}">
                <a16:creationId xmlns:a16="http://schemas.microsoft.com/office/drawing/2014/main" id="{DFD7AA02-7C14-985B-A572-478BFF1300D9}"/>
              </a:ext>
            </a:extLst>
          </p:cNvPr>
          <p:cNvSpPr>
            <a:spLocks noGrp="1"/>
          </p:cNvSpPr>
          <p:nvPr>
            <p:ph idx="1"/>
          </p:nvPr>
        </p:nvSpPr>
        <p:spPr/>
        <p:txBody>
          <a:bodyPr>
            <a:normAutofit fontScale="92500" lnSpcReduction="10000"/>
          </a:bodyPr>
          <a:lstStyle/>
          <a:p>
            <a:r>
              <a:rPr lang="en-AU" dirty="0"/>
              <a:t>It is not possible to apply such an implication to representations made to </a:t>
            </a:r>
            <a:r>
              <a:rPr lang="en-AU" i="1" dirty="0"/>
              <a:t>Parliament</a:t>
            </a:r>
            <a:r>
              <a:rPr lang="en-AU" dirty="0"/>
              <a:t>, because the courts have long declared they will not interfere with the internal deliberations of Parliament.</a:t>
            </a:r>
          </a:p>
          <a:p>
            <a:r>
              <a:rPr lang="en-AU" dirty="0"/>
              <a:t>The Courts have also previously refused to apply such implications to high policy matters that are political in nature and apply generally (rather than decisions affecting particular people).</a:t>
            </a:r>
          </a:p>
          <a:p>
            <a:r>
              <a:rPr lang="en-AU" dirty="0"/>
              <a:t>This undermines drawing any implication from s 129(ii) as it could only apply to a sub-set of representations, not all.</a:t>
            </a:r>
          </a:p>
          <a:p>
            <a:r>
              <a:rPr lang="en-AU" dirty="0"/>
              <a:t>Finally, it would be impracticable to have to advise the Voice in advance regarding every decision that might affect Indigenous Australians.  Some argue that this would make the system of government dysfunctional – but if so, why would the High Court draw an implication that this was intended?</a:t>
            </a:r>
          </a:p>
        </p:txBody>
      </p:sp>
    </p:spTree>
    <p:extLst>
      <p:ext uri="{BB962C8B-B14F-4D97-AF65-F5344CB8AC3E}">
        <p14:creationId xmlns:p14="http://schemas.microsoft.com/office/powerpoint/2010/main" val="31321321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2B25F-5523-CA36-49C9-E53F3CA7EBD4}"/>
              </a:ext>
            </a:extLst>
          </p:cNvPr>
          <p:cNvSpPr>
            <a:spLocks noGrp="1"/>
          </p:cNvSpPr>
          <p:nvPr>
            <p:ph type="title"/>
          </p:nvPr>
        </p:nvSpPr>
        <p:spPr/>
        <p:txBody>
          <a:bodyPr/>
          <a:lstStyle/>
          <a:p>
            <a:r>
              <a:rPr lang="en-AU" dirty="0"/>
              <a:t>Contrary to authority</a:t>
            </a:r>
          </a:p>
        </p:txBody>
      </p:sp>
      <p:sp>
        <p:nvSpPr>
          <p:cNvPr id="3" name="Content Placeholder 2">
            <a:extLst>
              <a:ext uri="{FF2B5EF4-FFF2-40B4-BE49-F238E27FC236}">
                <a16:creationId xmlns:a16="http://schemas.microsoft.com/office/drawing/2014/main" id="{9B16AB54-60BE-AB01-3435-43228BBAB7F6}"/>
              </a:ext>
            </a:extLst>
          </p:cNvPr>
          <p:cNvSpPr>
            <a:spLocks noGrp="1"/>
          </p:cNvSpPr>
          <p:nvPr>
            <p:ph idx="1"/>
          </p:nvPr>
        </p:nvSpPr>
        <p:spPr/>
        <p:txBody>
          <a:bodyPr>
            <a:normAutofit fontScale="92500" lnSpcReduction="10000"/>
          </a:bodyPr>
          <a:lstStyle/>
          <a:p>
            <a:r>
              <a:rPr lang="en-AU" dirty="0"/>
              <a:t>The High Court has never previously imposed a constitutional implication as a mandatory relevant consideration.</a:t>
            </a:r>
          </a:p>
          <a:p>
            <a:r>
              <a:rPr lang="en-AU" dirty="0"/>
              <a:t>When this was once argued before it (</a:t>
            </a:r>
            <a:r>
              <a:rPr lang="en-AU" i="1" dirty="0"/>
              <a:t>Comcare v Banerji </a:t>
            </a:r>
            <a:r>
              <a:rPr lang="en-AU" dirty="0"/>
              <a:t>(2019)), the High Court held that the implied freedom of political communication operates as a limitation on legislative power, not a constitutionally imposed mandatory relevant consideration.</a:t>
            </a:r>
          </a:p>
          <a:p>
            <a:r>
              <a:rPr lang="en-AU" dirty="0"/>
              <a:t>The majority accepted that </a:t>
            </a:r>
            <a:r>
              <a:rPr lang="en-AU" i="1" dirty="0"/>
              <a:t>legislation</a:t>
            </a:r>
            <a:r>
              <a:rPr lang="en-AU" dirty="0"/>
              <a:t> which confers a power on a decision-maker could, expressly or impliedly, make the implied freedom a mandatory relevant consideration, but this was a </a:t>
            </a:r>
            <a:r>
              <a:rPr lang="en-AU" u="sng" dirty="0"/>
              <a:t>matter for Parliament</a:t>
            </a:r>
            <a:r>
              <a:rPr lang="en-AU" dirty="0"/>
              <a:t>.</a:t>
            </a:r>
          </a:p>
          <a:p>
            <a:r>
              <a:rPr lang="en-AU" dirty="0"/>
              <a:t>Accordingly, whether representations by the Voice would be mandatory relevant considerations would be a matter for Parliament – not imposed by the High Court in relation to all government decision-making.</a:t>
            </a:r>
          </a:p>
        </p:txBody>
      </p:sp>
    </p:spTree>
    <p:extLst>
      <p:ext uri="{BB962C8B-B14F-4D97-AF65-F5344CB8AC3E}">
        <p14:creationId xmlns:p14="http://schemas.microsoft.com/office/powerpoint/2010/main" val="17571223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8BCB6-7CF6-B0DE-C406-23DF4CC0E1B9}"/>
              </a:ext>
            </a:extLst>
          </p:cNvPr>
          <p:cNvSpPr>
            <a:spLocks noGrp="1"/>
          </p:cNvSpPr>
          <p:nvPr>
            <p:ph type="title"/>
          </p:nvPr>
        </p:nvSpPr>
        <p:spPr/>
        <p:txBody>
          <a:bodyPr/>
          <a:lstStyle/>
          <a:p>
            <a:r>
              <a:rPr lang="en-AU" dirty="0"/>
              <a:t>3.  ‘Special rights’</a:t>
            </a:r>
          </a:p>
        </p:txBody>
      </p:sp>
      <p:sp>
        <p:nvSpPr>
          <p:cNvPr id="3" name="Content Placeholder 2">
            <a:extLst>
              <a:ext uri="{FF2B5EF4-FFF2-40B4-BE49-F238E27FC236}">
                <a16:creationId xmlns:a16="http://schemas.microsoft.com/office/drawing/2014/main" id="{D496842F-AE83-B45E-C249-289E63301F5D}"/>
              </a:ext>
            </a:extLst>
          </p:cNvPr>
          <p:cNvSpPr>
            <a:spLocks noGrp="1"/>
          </p:cNvSpPr>
          <p:nvPr>
            <p:ph idx="1"/>
          </p:nvPr>
        </p:nvSpPr>
        <p:spPr/>
        <p:txBody>
          <a:bodyPr>
            <a:normAutofit fontScale="92500" lnSpcReduction="10000"/>
          </a:bodyPr>
          <a:lstStyle/>
          <a:p>
            <a:r>
              <a:rPr lang="en-AU" dirty="0"/>
              <a:t>There is a strong belief that the constitutional amendment will give ‘special rights’ to each Aboriginal person and Torres Strait Islander, that are denied to everyone else in Australia.</a:t>
            </a:r>
          </a:p>
          <a:p>
            <a:r>
              <a:rPr lang="en-AU" dirty="0"/>
              <a:t>From a literal and legal point of view, this is not correct.  The words of the amendment do not give rights to any individual.  They do not, indeed, even mention any individuals.</a:t>
            </a:r>
          </a:p>
          <a:p>
            <a:r>
              <a:rPr lang="en-AU" dirty="0"/>
              <a:t>They just create a </a:t>
            </a:r>
            <a:r>
              <a:rPr lang="en-AU" u="sng" dirty="0"/>
              <a:t>body</a:t>
            </a:r>
            <a:r>
              <a:rPr lang="en-AU" dirty="0"/>
              <a:t> and state that the body may make representations to Parliament and the Executive Government.  </a:t>
            </a:r>
          </a:p>
          <a:p>
            <a:r>
              <a:rPr lang="en-AU" dirty="0"/>
              <a:t>Any right (</a:t>
            </a:r>
            <a:r>
              <a:rPr lang="en-AU" dirty="0" err="1"/>
              <a:t>eg</a:t>
            </a:r>
            <a:r>
              <a:rPr lang="en-AU" dirty="0"/>
              <a:t> to make representations) is held by a body (</a:t>
            </a:r>
            <a:r>
              <a:rPr lang="en-AU" dirty="0" err="1"/>
              <a:t>ie</a:t>
            </a:r>
            <a:r>
              <a:rPr lang="en-AU" dirty="0"/>
              <a:t> the Voice) which might be comprised from time to time of a limited number of members (</a:t>
            </a:r>
            <a:r>
              <a:rPr lang="en-AU" dirty="0" err="1"/>
              <a:t>eg</a:t>
            </a:r>
            <a:r>
              <a:rPr lang="en-AU" dirty="0"/>
              <a:t> 20 people).  But it is a right held by a body – not Aboriginal people or Torres Strait Islanders themselves, individually or collectively.  For example, no individual could assert in a court that it was their right.</a:t>
            </a:r>
          </a:p>
        </p:txBody>
      </p:sp>
    </p:spTree>
    <p:extLst>
      <p:ext uri="{BB962C8B-B14F-4D97-AF65-F5344CB8AC3E}">
        <p14:creationId xmlns:p14="http://schemas.microsoft.com/office/powerpoint/2010/main" val="30275925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C0A5A-45A4-E8FC-1A0B-EF9CD254AE01}"/>
              </a:ext>
            </a:extLst>
          </p:cNvPr>
          <p:cNvSpPr>
            <a:spLocks noGrp="1"/>
          </p:cNvSpPr>
          <p:nvPr>
            <p:ph type="title"/>
          </p:nvPr>
        </p:nvSpPr>
        <p:spPr/>
        <p:txBody>
          <a:bodyPr>
            <a:normAutofit fontScale="90000"/>
          </a:bodyPr>
          <a:lstStyle/>
          <a:p>
            <a:r>
              <a:rPr lang="en-AU" dirty="0"/>
              <a:t>A special right to make representations?</a:t>
            </a:r>
          </a:p>
        </p:txBody>
      </p:sp>
      <p:sp>
        <p:nvSpPr>
          <p:cNvPr id="3" name="Content Placeholder 2">
            <a:extLst>
              <a:ext uri="{FF2B5EF4-FFF2-40B4-BE49-F238E27FC236}">
                <a16:creationId xmlns:a16="http://schemas.microsoft.com/office/drawing/2014/main" id="{E755F55C-2F48-18FE-E6B9-1422A9EEFDD0}"/>
              </a:ext>
            </a:extLst>
          </p:cNvPr>
          <p:cNvSpPr>
            <a:spLocks noGrp="1"/>
          </p:cNvSpPr>
          <p:nvPr>
            <p:ph idx="1"/>
          </p:nvPr>
        </p:nvSpPr>
        <p:spPr/>
        <p:txBody>
          <a:bodyPr>
            <a:normAutofit lnSpcReduction="10000"/>
          </a:bodyPr>
          <a:lstStyle/>
          <a:p>
            <a:r>
              <a:rPr lang="en-AU" dirty="0"/>
              <a:t>At most, one could argue that the Voice, as a legal person, is given the capacity and the right to make representations to Parliament and the Executive.  But so can every other body and person in Australia.  There is nothing special or exclusive about it.</a:t>
            </a:r>
          </a:p>
          <a:p>
            <a:r>
              <a:rPr lang="en-AU" dirty="0"/>
              <a:t>But people would then argue that it </a:t>
            </a:r>
            <a:r>
              <a:rPr lang="en-AU" i="1" dirty="0"/>
              <a:t>is special </a:t>
            </a:r>
            <a:r>
              <a:rPr lang="en-AU" dirty="0"/>
              <a:t>because it is protected by the Constitution.  But so is the capacity of every other legal person to make such representations – by the implied freedom of political communication.</a:t>
            </a:r>
          </a:p>
          <a:p>
            <a:r>
              <a:rPr lang="en-AU" dirty="0"/>
              <a:t>The Constitution limits Parliament’s power to take away my capacity to make representations to the Executive Government, or the capacity of the Minerals Council or the National Council of Churches to do so, or the capacity of the Voice to do so.  This is not well understood.</a:t>
            </a:r>
          </a:p>
          <a:p>
            <a:endParaRPr lang="en-AU" dirty="0"/>
          </a:p>
        </p:txBody>
      </p:sp>
    </p:spTree>
    <p:extLst>
      <p:ext uri="{BB962C8B-B14F-4D97-AF65-F5344CB8AC3E}">
        <p14:creationId xmlns:p14="http://schemas.microsoft.com/office/powerpoint/2010/main" val="1365643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D5259-08E3-F778-4D6C-0DF15AF4D57F}"/>
              </a:ext>
            </a:extLst>
          </p:cNvPr>
          <p:cNvSpPr>
            <a:spLocks noGrp="1"/>
          </p:cNvSpPr>
          <p:nvPr>
            <p:ph type="title"/>
          </p:nvPr>
        </p:nvSpPr>
        <p:spPr/>
        <p:txBody>
          <a:bodyPr/>
          <a:lstStyle/>
          <a:p>
            <a:r>
              <a:rPr lang="en-AU" dirty="0"/>
              <a:t>A special right to elect the Voice?</a:t>
            </a:r>
          </a:p>
        </p:txBody>
      </p:sp>
      <p:sp>
        <p:nvSpPr>
          <p:cNvPr id="3" name="Content Placeholder 2">
            <a:extLst>
              <a:ext uri="{FF2B5EF4-FFF2-40B4-BE49-F238E27FC236}">
                <a16:creationId xmlns:a16="http://schemas.microsoft.com/office/drawing/2014/main" id="{5B4ABC9E-A9E7-53A2-CF5A-82EAA26A1558}"/>
              </a:ext>
            </a:extLst>
          </p:cNvPr>
          <p:cNvSpPr>
            <a:spLocks noGrp="1"/>
          </p:cNvSpPr>
          <p:nvPr>
            <p:ph idx="1"/>
          </p:nvPr>
        </p:nvSpPr>
        <p:spPr/>
        <p:txBody>
          <a:bodyPr>
            <a:normAutofit lnSpcReduction="10000"/>
          </a:bodyPr>
          <a:lstStyle/>
          <a:p>
            <a:r>
              <a:rPr lang="en-AU" dirty="0"/>
              <a:t>Others argue that the special right is given to Aboriginal and Torres Strait Islander people to </a:t>
            </a:r>
            <a:r>
              <a:rPr lang="en-AU" u="sng" dirty="0"/>
              <a:t>elect</a:t>
            </a:r>
            <a:r>
              <a:rPr lang="en-AU" dirty="0"/>
              <a:t> this body which makes representations to Parliament and the Executive.</a:t>
            </a:r>
          </a:p>
          <a:p>
            <a:r>
              <a:rPr lang="en-AU" dirty="0"/>
              <a:t>But the amendment itself does not provide for this.  It is a matter for </a:t>
            </a:r>
            <a:r>
              <a:rPr lang="en-AU" u="sng" dirty="0"/>
              <a:t>Parliament</a:t>
            </a:r>
            <a:r>
              <a:rPr lang="en-AU" dirty="0"/>
              <a:t> to legislate about how members of the Voice are chosen – whether by election, or appointment, or by whom.  Any consequential right would be conferred by Parliament – not the Constitution. </a:t>
            </a:r>
          </a:p>
          <a:p>
            <a:r>
              <a:rPr lang="en-AU" dirty="0"/>
              <a:t>Parliament frequently confers rights – </a:t>
            </a:r>
            <a:r>
              <a:rPr lang="en-AU" dirty="0" err="1"/>
              <a:t>eg</a:t>
            </a:r>
            <a:r>
              <a:rPr lang="en-AU" dirty="0"/>
              <a:t> the right to practice as a lawyer, or to fish in a particular area, or to vote, or to fly a plane.  This is neither unusual or special.</a:t>
            </a:r>
          </a:p>
          <a:p>
            <a:r>
              <a:rPr lang="en-AU" dirty="0"/>
              <a:t>At best, arguments about ‘special rights’ come from ‘the vibe’ of the proposal – not the terms of the amendment.</a:t>
            </a:r>
          </a:p>
        </p:txBody>
      </p:sp>
    </p:spTree>
    <p:extLst>
      <p:ext uri="{BB962C8B-B14F-4D97-AF65-F5344CB8AC3E}">
        <p14:creationId xmlns:p14="http://schemas.microsoft.com/office/powerpoint/2010/main" val="37234819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DDB27-220D-8BB0-5546-F92162EF7079}"/>
              </a:ext>
            </a:extLst>
          </p:cNvPr>
          <p:cNvSpPr>
            <a:spLocks noGrp="1"/>
          </p:cNvSpPr>
          <p:nvPr>
            <p:ph type="title"/>
          </p:nvPr>
        </p:nvSpPr>
        <p:spPr/>
        <p:txBody>
          <a:bodyPr/>
          <a:lstStyle/>
          <a:p>
            <a:r>
              <a:rPr lang="en-AU" dirty="0"/>
              <a:t>Conclusion</a:t>
            </a:r>
          </a:p>
        </p:txBody>
      </p:sp>
      <p:sp>
        <p:nvSpPr>
          <p:cNvPr id="3" name="Content Placeholder 2">
            <a:extLst>
              <a:ext uri="{FF2B5EF4-FFF2-40B4-BE49-F238E27FC236}">
                <a16:creationId xmlns:a16="http://schemas.microsoft.com/office/drawing/2014/main" id="{AF0F7F1E-FA32-BE4F-C34E-2FCD1A01CB52}"/>
              </a:ext>
            </a:extLst>
          </p:cNvPr>
          <p:cNvSpPr>
            <a:spLocks noGrp="1"/>
          </p:cNvSpPr>
          <p:nvPr>
            <p:ph idx="1"/>
          </p:nvPr>
        </p:nvSpPr>
        <p:spPr/>
        <p:txBody>
          <a:bodyPr>
            <a:normAutofit fontScale="92500"/>
          </a:bodyPr>
          <a:lstStyle/>
          <a:p>
            <a:r>
              <a:rPr lang="en-AU" dirty="0"/>
              <a:t>Legal issues are thrown up about the Voice because people are not equipped to judge their accuracy and are therefore vulnerable to believing bald assertions that are misleading or ill-informed.</a:t>
            </a:r>
          </a:p>
          <a:p>
            <a:r>
              <a:rPr lang="en-AU" dirty="0"/>
              <a:t>The intention behind them is often to confuse or create doubt.</a:t>
            </a:r>
          </a:p>
          <a:p>
            <a:r>
              <a:rPr lang="en-AU" dirty="0"/>
              <a:t>The most insidious argument in </a:t>
            </a:r>
            <a:r>
              <a:rPr lang="en-AU" i="1" dirty="0"/>
              <a:t>any </a:t>
            </a:r>
            <a:r>
              <a:rPr lang="en-AU" dirty="0"/>
              <a:t>referendum is:  ‘If you don’t know – vote No’.  </a:t>
            </a:r>
          </a:p>
          <a:p>
            <a:r>
              <a:rPr lang="en-AU" dirty="0"/>
              <a:t>Voting in a referendum is a sacred responsibility entrusted to the Australian people.  If people don’t know – they should find out. But they need to be given the resources to do so easily. </a:t>
            </a:r>
          </a:p>
          <a:p>
            <a:r>
              <a:rPr lang="en-AU" dirty="0"/>
              <a:t>Talking to people you know about the Voice and the issues is one of the best ways of cutting through.  Pointing them to authoritative resources can also help.</a:t>
            </a:r>
          </a:p>
        </p:txBody>
      </p:sp>
    </p:spTree>
    <p:extLst>
      <p:ext uri="{BB962C8B-B14F-4D97-AF65-F5344CB8AC3E}">
        <p14:creationId xmlns:p14="http://schemas.microsoft.com/office/powerpoint/2010/main" val="38938343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Educational sources</a:t>
            </a:r>
          </a:p>
        </p:txBody>
      </p:sp>
      <p:sp>
        <p:nvSpPr>
          <p:cNvPr id="3" name="Content Placeholder 2"/>
          <p:cNvSpPr>
            <a:spLocks noGrp="1"/>
          </p:cNvSpPr>
          <p:nvPr>
            <p:ph idx="1"/>
          </p:nvPr>
        </p:nvSpPr>
        <p:spPr>
          <a:xfrm>
            <a:off x="457200" y="1412776"/>
            <a:ext cx="8229600" cy="5112568"/>
          </a:xfrm>
        </p:spPr>
        <p:txBody>
          <a:bodyPr>
            <a:noAutofit/>
          </a:bodyPr>
          <a:lstStyle/>
          <a:p>
            <a:pPr>
              <a:buClrTx/>
            </a:pPr>
            <a:r>
              <a:rPr lang="en-AU" sz="2100" kern="0" dirty="0">
                <a:latin typeface="Arial" panose="020B0604020202020204" pitchFamily="34" charset="0"/>
                <a:ea typeface="Calibri" panose="020F0502020204030204" pitchFamily="34" charset="0"/>
                <a:cs typeface="Arial" panose="020B0604020202020204" pitchFamily="34" charset="0"/>
              </a:rPr>
              <a:t>ANU: ‘Indigenous Voice to Parliament’ FAQs:  </a:t>
            </a:r>
            <a:r>
              <a:rPr lang="en-AU" sz="2100" kern="0" dirty="0">
                <a:latin typeface="Arial" panose="020B0604020202020204" pitchFamily="34" charset="0"/>
                <a:ea typeface="Calibri" panose="020F0502020204030204" pitchFamily="34" charset="0"/>
                <a:cs typeface="Arial" panose="020B0604020202020204" pitchFamily="34" charset="0"/>
                <a:hlinkClick r:id="rId3"/>
              </a:rPr>
              <a:t>https://www.anu.edu.au/about/strategic-planning/indigenous-voice-to-parliament</a:t>
            </a:r>
            <a:r>
              <a:rPr lang="en-AU" sz="2100" kern="0" dirty="0">
                <a:latin typeface="Arial" panose="020B0604020202020204" pitchFamily="34" charset="0"/>
                <a:ea typeface="Calibri" panose="020F0502020204030204" pitchFamily="34" charset="0"/>
                <a:cs typeface="Arial" panose="020B0604020202020204" pitchFamily="34" charset="0"/>
              </a:rPr>
              <a:t> </a:t>
            </a:r>
          </a:p>
          <a:p>
            <a:pPr>
              <a:buClrTx/>
            </a:pPr>
            <a:r>
              <a:rPr lang="en-AU" sz="2100" kern="0" dirty="0">
                <a:latin typeface="Arial" panose="020B0604020202020204" pitchFamily="34" charset="0"/>
                <a:ea typeface="Calibri" panose="020F0502020204030204" pitchFamily="34" charset="0"/>
                <a:cs typeface="Arial" panose="020B0604020202020204" pitchFamily="34" charset="0"/>
              </a:rPr>
              <a:t>University of Melbourne: ‘Conversations about the Voice’:  </a:t>
            </a:r>
            <a:r>
              <a:rPr lang="en-AU" sz="2100" kern="0" dirty="0">
                <a:latin typeface="Arial" panose="020B0604020202020204" pitchFamily="34" charset="0"/>
                <a:ea typeface="Calibri" panose="020F0502020204030204" pitchFamily="34" charset="0"/>
                <a:cs typeface="Arial" panose="020B0604020202020204" pitchFamily="34" charset="0"/>
                <a:hlinkClick r:id="rId4"/>
              </a:rPr>
              <a:t>https://www.unimelb.edu.au/voice/conversations-about-the-voice</a:t>
            </a:r>
            <a:r>
              <a:rPr lang="en-AU" sz="2100" kern="0" dirty="0">
                <a:latin typeface="Arial" panose="020B0604020202020204" pitchFamily="34" charset="0"/>
                <a:ea typeface="Calibri" panose="020F0502020204030204" pitchFamily="34" charset="0"/>
                <a:cs typeface="Arial" panose="020B0604020202020204" pitchFamily="34" charset="0"/>
              </a:rPr>
              <a:t> </a:t>
            </a:r>
          </a:p>
          <a:p>
            <a:pPr>
              <a:buClrTx/>
            </a:pPr>
            <a:r>
              <a:rPr lang="en-AU" sz="2100" kern="0" dirty="0">
                <a:latin typeface="Arial" panose="020B0604020202020204" pitchFamily="34" charset="0"/>
                <a:ea typeface="Calibri" panose="020F0502020204030204" pitchFamily="34" charset="0"/>
                <a:cs typeface="Arial" panose="020B0604020202020204" pitchFamily="34" charset="0"/>
              </a:rPr>
              <a:t>Law Council of Australia:  </a:t>
            </a:r>
            <a:r>
              <a:rPr lang="en-AU" sz="2100" kern="0" dirty="0">
                <a:latin typeface="Arial" panose="020B0604020202020204" pitchFamily="34" charset="0"/>
                <a:ea typeface="Calibri" panose="020F0502020204030204" pitchFamily="34" charset="0"/>
                <a:cs typeface="Arial" panose="020B0604020202020204" pitchFamily="34" charset="0"/>
                <a:hlinkClick r:id="rId5"/>
              </a:rPr>
              <a:t>https://lawcouncil.au/preview/2a526271-d613-ee11-9483-005056be13b5/2c526271-d613-ee11-9483-005056be13b5</a:t>
            </a:r>
            <a:r>
              <a:rPr lang="en-AU" sz="2100" kern="0" dirty="0">
                <a:latin typeface="Arial" panose="020B0604020202020204" pitchFamily="34" charset="0"/>
                <a:ea typeface="Calibri" panose="020F0502020204030204" pitchFamily="34" charset="0"/>
                <a:cs typeface="Arial" panose="020B0604020202020204" pitchFamily="34" charset="0"/>
              </a:rPr>
              <a:t> </a:t>
            </a:r>
          </a:p>
          <a:p>
            <a:pPr>
              <a:buClrTx/>
            </a:pPr>
            <a:r>
              <a:rPr lang="en-AU" sz="2100" kern="0" dirty="0">
                <a:latin typeface="Arial" panose="020B0604020202020204" pitchFamily="34" charset="0"/>
                <a:ea typeface="Calibri" panose="020F0502020204030204" pitchFamily="34" charset="0"/>
                <a:cs typeface="Arial" panose="020B0604020202020204" pitchFamily="34" charset="0"/>
              </a:rPr>
              <a:t>Anne Twomey – Constitutional Clarion (YouTube): </a:t>
            </a:r>
            <a:r>
              <a:rPr lang="en-AU" sz="2100" kern="0" dirty="0">
                <a:latin typeface="Arial" panose="020B0604020202020204" pitchFamily="34" charset="0"/>
                <a:ea typeface="Calibri" panose="020F0502020204030204" pitchFamily="34" charset="0"/>
                <a:cs typeface="Arial" panose="020B0604020202020204" pitchFamily="34" charset="0"/>
                <a:hlinkClick r:id="rId6"/>
              </a:rPr>
              <a:t>https://www.youtube.com/channel/UC3EJDfpqrtS0cX-uptWe8dg</a:t>
            </a:r>
            <a:r>
              <a:rPr lang="en-AU" sz="2100" kern="0" dirty="0">
                <a:latin typeface="Arial" panose="020B0604020202020204" pitchFamily="34" charset="0"/>
                <a:ea typeface="Calibri" panose="020F0502020204030204" pitchFamily="34" charset="0"/>
                <a:cs typeface="Arial" panose="020B0604020202020204" pitchFamily="34" charset="0"/>
              </a:rPr>
              <a:t> </a:t>
            </a:r>
          </a:p>
          <a:p>
            <a:pPr>
              <a:buClrTx/>
            </a:pPr>
            <a:r>
              <a:rPr lang="en-AU" sz="2100" kern="0" dirty="0">
                <a:latin typeface="Arial" panose="020B0604020202020204" pitchFamily="34" charset="0"/>
                <a:ea typeface="Calibri" panose="020F0502020204030204" pitchFamily="34" charset="0"/>
                <a:cs typeface="Arial" panose="020B0604020202020204" pitchFamily="34" charset="0"/>
              </a:rPr>
              <a:t>Cheryl Saunders – </a:t>
            </a:r>
            <a:r>
              <a:rPr lang="en-AU" sz="2100" kern="0" dirty="0" err="1">
                <a:latin typeface="Arial" panose="020B0604020202020204" pitchFamily="34" charset="0"/>
                <a:ea typeface="Calibri" panose="020F0502020204030204" pitchFamily="34" charset="0"/>
                <a:cs typeface="Arial" panose="020B0604020202020204" pitchFamily="34" charset="0"/>
              </a:rPr>
              <a:t>VOICEfacts</a:t>
            </a:r>
            <a:r>
              <a:rPr lang="en-AU" sz="2100" kern="0" dirty="0">
                <a:latin typeface="Arial" panose="020B0604020202020204" pitchFamily="34" charset="0"/>
                <a:ea typeface="Calibri" panose="020F0502020204030204" pitchFamily="34" charset="0"/>
                <a:cs typeface="Arial" panose="020B0604020202020204" pitchFamily="34" charset="0"/>
              </a:rPr>
              <a:t> videos: </a:t>
            </a:r>
            <a:r>
              <a:rPr lang="en-AU" sz="2100" kern="0" dirty="0">
                <a:latin typeface="Arial" panose="020B0604020202020204" pitchFamily="34" charset="0"/>
                <a:ea typeface="Calibri" panose="020F0502020204030204" pitchFamily="34" charset="0"/>
                <a:cs typeface="Arial" panose="020B0604020202020204" pitchFamily="34" charset="0"/>
                <a:hlinkClick r:id="rId7"/>
              </a:rPr>
              <a:t>https://www.unimelb.edu.au/voice/voicefacts</a:t>
            </a:r>
            <a:r>
              <a:rPr lang="en-AU" sz="2100" kern="0" dirty="0">
                <a:latin typeface="Arial" panose="020B0604020202020204" pitchFamily="34" charset="0"/>
                <a:ea typeface="Calibri" panose="020F0502020204030204" pitchFamily="34" charset="0"/>
                <a:cs typeface="Arial" panose="020B0604020202020204" pitchFamily="34" charset="0"/>
              </a:rPr>
              <a:t> </a:t>
            </a:r>
          </a:p>
          <a:p>
            <a:pPr marL="0" indent="0">
              <a:buClrTx/>
              <a:buNone/>
            </a:pPr>
            <a:endParaRPr lang="en-AU" sz="2500" kern="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159007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102BA-D7F2-B5F9-16C4-6969792626B1}"/>
              </a:ext>
            </a:extLst>
          </p:cNvPr>
          <p:cNvSpPr>
            <a:spLocks noGrp="1"/>
          </p:cNvSpPr>
          <p:nvPr>
            <p:ph type="title"/>
          </p:nvPr>
        </p:nvSpPr>
        <p:spPr/>
        <p:txBody>
          <a:bodyPr/>
          <a:lstStyle/>
          <a:p>
            <a:r>
              <a:rPr lang="en-AU" dirty="0"/>
              <a:t>Official sources</a:t>
            </a:r>
          </a:p>
        </p:txBody>
      </p:sp>
      <p:sp>
        <p:nvSpPr>
          <p:cNvPr id="3" name="Content Placeholder 2">
            <a:extLst>
              <a:ext uri="{FF2B5EF4-FFF2-40B4-BE49-F238E27FC236}">
                <a16:creationId xmlns:a16="http://schemas.microsoft.com/office/drawing/2014/main" id="{7C0A0153-88A2-FC11-2806-301A541C4492}"/>
              </a:ext>
            </a:extLst>
          </p:cNvPr>
          <p:cNvSpPr>
            <a:spLocks noGrp="1"/>
          </p:cNvSpPr>
          <p:nvPr>
            <p:ph idx="1"/>
          </p:nvPr>
        </p:nvSpPr>
        <p:spPr/>
        <p:txBody>
          <a:bodyPr>
            <a:normAutofit fontScale="92500" lnSpcReduction="20000"/>
          </a:bodyPr>
          <a:lstStyle/>
          <a:p>
            <a:pPr>
              <a:buClrTx/>
            </a:pPr>
            <a:r>
              <a:rPr lang="en-AU" sz="2400" kern="0" dirty="0">
                <a:latin typeface="Arial" panose="020B0604020202020204" pitchFamily="34" charset="0"/>
                <a:ea typeface="Calibri" panose="020F0502020204030204" pitchFamily="34" charset="0"/>
                <a:cs typeface="Arial" panose="020B0604020202020204" pitchFamily="34" charset="0"/>
              </a:rPr>
              <a:t>Government material:  </a:t>
            </a:r>
            <a:r>
              <a:rPr lang="en-AU" sz="2400" kern="0" dirty="0">
                <a:latin typeface="Arial" panose="020B0604020202020204" pitchFamily="34" charset="0"/>
                <a:ea typeface="Calibri" panose="020F0502020204030204" pitchFamily="34" charset="0"/>
                <a:cs typeface="Arial" panose="020B0604020202020204" pitchFamily="34" charset="0"/>
                <a:hlinkClick r:id="rId3"/>
              </a:rPr>
              <a:t>https://voice.gov.au/</a:t>
            </a:r>
            <a:r>
              <a:rPr lang="en-AU" sz="2400" kern="0" dirty="0">
                <a:latin typeface="Arial" panose="020B0604020202020204" pitchFamily="34" charset="0"/>
                <a:ea typeface="Calibri" panose="020F0502020204030204" pitchFamily="34" charset="0"/>
                <a:cs typeface="Arial" panose="020B0604020202020204" pitchFamily="34" charset="0"/>
              </a:rPr>
              <a:t> </a:t>
            </a:r>
          </a:p>
          <a:p>
            <a:pPr>
              <a:buClrTx/>
            </a:pPr>
            <a:r>
              <a:rPr lang="en-AU" kern="0" dirty="0">
                <a:latin typeface="Arial" panose="020B0604020202020204" pitchFamily="34" charset="0"/>
                <a:ea typeface="Calibri" panose="020F0502020204030204" pitchFamily="34" charset="0"/>
                <a:cs typeface="Arial" panose="020B0604020202020204" pitchFamily="34" charset="0"/>
              </a:rPr>
              <a:t>Bill, explanatory memorandum and 2</a:t>
            </a:r>
            <a:r>
              <a:rPr lang="en-AU" kern="0" baseline="30000" dirty="0">
                <a:latin typeface="Arial" panose="020B0604020202020204" pitchFamily="34" charset="0"/>
                <a:ea typeface="Calibri" panose="020F0502020204030204" pitchFamily="34" charset="0"/>
                <a:cs typeface="Arial" panose="020B0604020202020204" pitchFamily="34" charset="0"/>
              </a:rPr>
              <a:t>nd</a:t>
            </a:r>
            <a:r>
              <a:rPr lang="en-AU" kern="0" dirty="0">
                <a:latin typeface="Arial" panose="020B0604020202020204" pitchFamily="34" charset="0"/>
                <a:ea typeface="Calibri" panose="020F0502020204030204" pitchFamily="34" charset="0"/>
                <a:cs typeface="Arial" panose="020B0604020202020204" pitchFamily="34" charset="0"/>
              </a:rPr>
              <a:t> reading speech: </a:t>
            </a:r>
            <a:r>
              <a:rPr lang="en-AU" kern="0" dirty="0">
                <a:latin typeface="Arial" panose="020B0604020202020204" pitchFamily="34" charset="0"/>
                <a:ea typeface="Calibri" panose="020F0502020204030204" pitchFamily="34" charset="0"/>
                <a:cs typeface="Arial" panose="020B0604020202020204" pitchFamily="34" charset="0"/>
                <a:hlinkClick r:id="rId4"/>
              </a:rPr>
              <a:t>https://www.aph.gov.au/Parliamentary_Business/Bills_Legislation/Bills_Search_Results/Result?bId=r7019</a:t>
            </a:r>
            <a:r>
              <a:rPr lang="en-AU" kern="0" dirty="0">
                <a:latin typeface="Arial" panose="020B0604020202020204" pitchFamily="34" charset="0"/>
                <a:ea typeface="Calibri" panose="020F0502020204030204" pitchFamily="34" charset="0"/>
                <a:cs typeface="Arial" panose="020B0604020202020204" pitchFamily="34" charset="0"/>
              </a:rPr>
              <a:t> </a:t>
            </a:r>
            <a:endParaRPr lang="en-AU" sz="2400" kern="0" dirty="0">
              <a:latin typeface="Arial" panose="020B0604020202020204" pitchFamily="34" charset="0"/>
              <a:ea typeface="Calibri" panose="020F0502020204030204" pitchFamily="34" charset="0"/>
              <a:cs typeface="Arial" panose="020B0604020202020204" pitchFamily="34" charset="0"/>
            </a:endParaRPr>
          </a:p>
          <a:p>
            <a:pPr>
              <a:buClrTx/>
            </a:pPr>
            <a:r>
              <a:rPr lang="en-AU" sz="2400" kern="0" dirty="0">
                <a:latin typeface="Arial" panose="020B0604020202020204" pitchFamily="34" charset="0"/>
                <a:cs typeface="Arial" panose="020B0604020202020204" pitchFamily="34" charset="0"/>
              </a:rPr>
              <a:t>Report of the Joint Select Committee: </a:t>
            </a:r>
            <a:r>
              <a:rPr lang="en-AU" sz="2400" kern="0" dirty="0">
                <a:latin typeface="Arial" panose="020B0604020202020204" pitchFamily="34" charset="0"/>
                <a:cs typeface="Arial" panose="020B0604020202020204" pitchFamily="34" charset="0"/>
                <a:hlinkClick r:id="rId5"/>
              </a:rPr>
              <a:t>https://www.aph.gov.au/Parliamentary_Business/Committees/Joint/Former_Committees/Aboriginal_and_Torres_Strait_Islander_Voice_Referendum/VoiceReferendum/Report</a:t>
            </a:r>
            <a:r>
              <a:rPr lang="en-AU" sz="2400" kern="0" dirty="0">
                <a:latin typeface="Arial" panose="020B0604020202020204" pitchFamily="34" charset="0"/>
                <a:cs typeface="Arial" panose="020B0604020202020204" pitchFamily="34" charset="0"/>
              </a:rPr>
              <a:t> </a:t>
            </a:r>
          </a:p>
          <a:p>
            <a:pPr>
              <a:buClrTx/>
            </a:pPr>
            <a:r>
              <a:rPr lang="en-AU" kern="0" dirty="0">
                <a:latin typeface="Arial" panose="020B0604020202020204" pitchFamily="34" charset="0"/>
                <a:cs typeface="Arial" panose="020B0604020202020204" pitchFamily="34" charset="0"/>
              </a:rPr>
              <a:t>Submissions to the Joint Select Committee: </a:t>
            </a:r>
            <a:r>
              <a:rPr lang="en-AU" kern="0" dirty="0">
                <a:latin typeface="Arial" panose="020B0604020202020204" pitchFamily="34" charset="0"/>
                <a:cs typeface="Arial" panose="020B0604020202020204" pitchFamily="34" charset="0"/>
                <a:hlinkClick r:id="rId6"/>
              </a:rPr>
              <a:t>https://www.aph.gov.au/Parliamentary_Business/Committees/Joint/Former_Committees/Aboriginal_and_Torres_Strait_Islander_Voice_Referendum/VoiceReferendum/Submissions</a:t>
            </a:r>
            <a:r>
              <a:rPr lang="en-AU" kern="0" dirty="0">
                <a:latin typeface="Arial" panose="020B0604020202020204" pitchFamily="34" charset="0"/>
                <a:cs typeface="Arial" panose="020B0604020202020204" pitchFamily="34" charset="0"/>
              </a:rPr>
              <a:t>.</a:t>
            </a:r>
          </a:p>
          <a:p>
            <a:pPr>
              <a:buClrTx/>
            </a:pPr>
            <a:r>
              <a:rPr lang="en-AU" kern="0" dirty="0">
                <a:latin typeface="Arial" panose="020B0604020202020204" pitchFamily="34" charset="0"/>
                <a:cs typeface="Arial" panose="020B0604020202020204" pitchFamily="34" charset="0"/>
              </a:rPr>
              <a:t>AEC on referendums:  </a:t>
            </a:r>
            <a:r>
              <a:rPr lang="en-AU" kern="0" dirty="0">
                <a:latin typeface="Arial" panose="020B0604020202020204" pitchFamily="34" charset="0"/>
                <a:cs typeface="Arial" panose="020B0604020202020204" pitchFamily="34" charset="0"/>
                <a:hlinkClick r:id="rId7"/>
              </a:rPr>
              <a:t>https://www.aec.gov.au/referendums/</a:t>
            </a:r>
            <a:r>
              <a:rPr lang="en-AU" kern="0" dirty="0">
                <a:latin typeface="Arial" panose="020B0604020202020204" pitchFamily="34" charset="0"/>
                <a:cs typeface="Arial" panose="020B0604020202020204" pitchFamily="34" charset="0"/>
              </a:rPr>
              <a:t> </a:t>
            </a:r>
          </a:p>
          <a:p>
            <a:pPr>
              <a:buClrTx/>
            </a:pPr>
            <a:r>
              <a:rPr lang="en-AU" kern="0" dirty="0">
                <a:latin typeface="Arial" panose="020B0604020202020204" pitchFamily="34" charset="0"/>
                <a:cs typeface="Arial" panose="020B0604020202020204" pitchFamily="34" charset="0"/>
              </a:rPr>
              <a:t>AEC referendum disinformation register: </a:t>
            </a:r>
            <a:r>
              <a:rPr lang="en-AU" kern="0" dirty="0">
                <a:latin typeface="Arial" panose="020B0604020202020204" pitchFamily="34" charset="0"/>
                <a:cs typeface="Arial" panose="020B0604020202020204" pitchFamily="34" charset="0"/>
                <a:hlinkClick r:id="rId8"/>
              </a:rPr>
              <a:t>https://www.aec.gov.au/media/disinformation-register-ref.htm</a:t>
            </a:r>
            <a:r>
              <a:rPr lang="en-AU" kern="0" dirty="0">
                <a:latin typeface="Arial" panose="020B0604020202020204" pitchFamily="34" charset="0"/>
                <a:cs typeface="Arial" panose="020B0604020202020204" pitchFamily="34" charset="0"/>
              </a:rPr>
              <a:t> </a:t>
            </a:r>
            <a:endParaRPr lang="en-AU" dirty="0"/>
          </a:p>
          <a:p>
            <a:endParaRPr lang="en-AU" dirty="0"/>
          </a:p>
        </p:txBody>
      </p:sp>
    </p:spTree>
    <p:extLst>
      <p:ext uri="{BB962C8B-B14F-4D97-AF65-F5344CB8AC3E}">
        <p14:creationId xmlns:p14="http://schemas.microsoft.com/office/powerpoint/2010/main" val="3606203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E3925-9D25-0E74-56D0-DC22B58DF51E}"/>
              </a:ext>
            </a:extLst>
          </p:cNvPr>
          <p:cNvSpPr>
            <a:spLocks noGrp="1"/>
          </p:cNvSpPr>
          <p:nvPr>
            <p:ph type="title"/>
          </p:nvPr>
        </p:nvSpPr>
        <p:spPr/>
        <p:txBody>
          <a:bodyPr/>
          <a:lstStyle/>
          <a:p>
            <a:r>
              <a:rPr lang="en-AU" dirty="0"/>
              <a:t>Referendum timing and materials</a:t>
            </a:r>
          </a:p>
        </p:txBody>
      </p:sp>
      <p:sp>
        <p:nvSpPr>
          <p:cNvPr id="3" name="Content Placeholder 2">
            <a:extLst>
              <a:ext uri="{FF2B5EF4-FFF2-40B4-BE49-F238E27FC236}">
                <a16:creationId xmlns:a16="http://schemas.microsoft.com/office/drawing/2014/main" id="{24A23097-621A-449E-AF16-2ED651743AB4}"/>
              </a:ext>
            </a:extLst>
          </p:cNvPr>
          <p:cNvSpPr>
            <a:spLocks noGrp="1"/>
          </p:cNvSpPr>
          <p:nvPr>
            <p:ph idx="1"/>
          </p:nvPr>
        </p:nvSpPr>
        <p:spPr/>
        <p:txBody>
          <a:bodyPr>
            <a:normAutofit fontScale="92500"/>
          </a:bodyPr>
          <a:lstStyle/>
          <a:p>
            <a:r>
              <a:rPr lang="en-AU" dirty="0"/>
              <a:t>S 128 says the referendum must be held not less than two months nor more than six months after its passage through Parliament.</a:t>
            </a:r>
          </a:p>
          <a:p>
            <a:r>
              <a:rPr lang="en-AU" dirty="0"/>
              <a:t>The referendum bill passed Parliament on 19 June.</a:t>
            </a:r>
          </a:p>
          <a:p>
            <a:r>
              <a:rPr lang="en-AU" dirty="0"/>
              <a:t>The most likely referendum dates are 14 or 21 October.</a:t>
            </a:r>
          </a:p>
          <a:p>
            <a:r>
              <a:rPr lang="en-AU" dirty="0"/>
              <a:t>A Yes/No pamphlet will be sent to all voters.  Each side gets a maximum of 2000 words.  The Yes case is prepared by a majority of those MPs who voted for the referendum, and the No case by a majority of MPs who voted against it.  It must be submitted to the AEC within 4 weeks after the referendum bill is passed by Parliament and distributed to voters at least 2 weeks before the referendum is held:  </a:t>
            </a:r>
            <a:r>
              <a:rPr lang="en-AU" i="1" dirty="0"/>
              <a:t>Referendum (Machinery Provisions) Act 1984 </a:t>
            </a:r>
            <a:r>
              <a:rPr lang="en-AU" dirty="0"/>
              <a:t>(</a:t>
            </a:r>
            <a:r>
              <a:rPr lang="en-AU" dirty="0" err="1"/>
              <a:t>Cth</a:t>
            </a:r>
            <a:r>
              <a:rPr lang="en-AU" dirty="0"/>
              <a:t>), s 11.</a:t>
            </a:r>
          </a:p>
        </p:txBody>
      </p:sp>
    </p:spTree>
    <p:extLst>
      <p:ext uri="{BB962C8B-B14F-4D97-AF65-F5344CB8AC3E}">
        <p14:creationId xmlns:p14="http://schemas.microsoft.com/office/powerpoint/2010/main" val="3423387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BD6CE-6D5C-5273-3E2A-DD1DE1741F3F}"/>
              </a:ext>
            </a:extLst>
          </p:cNvPr>
          <p:cNvSpPr>
            <a:spLocks noGrp="1"/>
          </p:cNvSpPr>
          <p:nvPr>
            <p:ph type="title"/>
          </p:nvPr>
        </p:nvSpPr>
        <p:spPr/>
        <p:txBody>
          <a:bodyPr/>
          <a:lstStyle/>
          <a:p>
            <a:r>
              <a:rPr lang="en-AU" dirty="0"/>
              <a:t>The Referendum Question</a:t>
            </a:r>
          </a:p>
        </p:txBody>
      </p:sp>
      <p:sp>
        <p:nvSpPr>
          <p:cNvPr id="3" name="Content Placeholder 2">
            <a:extLst>
              <a:ext uri="{FF2B5EF4-FFF2-40B4-BE49-F238E27FC236}">
                <a16:creationId xmlns:a16="http://schemas.microsoft.com/office/drawing/2014/main" id="{77661707-DC0F-865C-E376-ECB68B8F1213}"/>
              </a:ext>
            </a:extLst>
          </p:cNvPr>
          <p:cNvSpPr>
            <a:spLocks noGrp="1"/>
          </p:cNvSpPr>
          <p:nvPr>
            <p:ph idx="1"/>
          </p:nvPr>
        </p:nvSpPr>
        <p:spPr/>
        <p:txBody>
          <a:bodyPr>
            <a:normAutofit lnSpcReduction="10000"/>
          </a:bodyPr>
          <a:lstStyle/>
          <a:p>
            <a:r>
              <a:rPr lang="en-AU" dirty="0"/>
              <a:t>Section 128 of the Constitution says that for a constitutional amendment to pass, a majority of the electors voting across Australia and a majority of electors voting in a majority of States must ‘</a:t>
            </a:r>
            <a:r>
              <a:rPr lang="en-AU" i="1" dirty="0"/>
              <a:t>approve the proposed law</a:t>
            </a:r>
            <a:r>
              <a:rPr lang="en-AU" dirty="0"/>
              <a:t>’.</a:t>
            </a:r>
          </a:p>
          <a:p>
            <a:r>
              <a:rPr lang="en-AU" dirty="0"/>
              <a:t>The form of the question is determined by the </a:t>
            </a:r>
            <a:r>
              <a:rPr lang="en-AU" i="1" dirty="0">
                <a:hlinkClick r:id="rId3"/>
              </a:rPr>
              <a:t>Referendum (Machinery Provisions) Act 1984 </a:t>
            </a:r>
            <a:r>
              <a:rPr lang="en-AU" dirty="0"/>
              <a:t>(</a:t>
            </a:r>
            <a:r>
              <a:rPr lang="en-AU" dirty="0" err="1"/>
              <a:t>Cth</a:t>
            </a:r>
            <a:r>
              <a:rPr lang="en-AU" dirty="0"/>
              <a:t>). It uses the long title of the proposed law to identify it.  Voters will be asked:</a:t>
            </a:r>
          </a:p>
          <a:p>
            <a:pPr marL="274320" lvl="1" indent="0">
              <a:buNone/>
            </a:pPr>
            <a:r>
              <a:rPr lang="en-US" b="0" i="1" dirty="0">
                <a:solidFill>
                  <a:srgbClr val="343A40"/>
                </a:solidFill>
                <a:effectLst/>
              </a:rPr>
              <a:t>A Proposed Law: to alter the Constitution to </a:t>
            </a:r>
            <a:r>
              <a:rPr lang="en-US" b="0" i="1" dirty="0" err="1">
                <a:solidFill>
                  <a:srgbClr val="343A40"/>
                </a:solidFill>
                <a:effectLst/>
              </a:rPr>
              <a:t>recognise</a:t>
            </a:r>
            <a:r>
              <a:rPr lang="en-US" b="0" i="1" dirty="0">
                <a:solidFill>
                  <a:srgbClr val="343A40"/>
                </a:solidFill>
                <a:effectLst/>
              </a:rPr>
              <a:t> the First Peoples of Australia by establishing an Aboriginal and Torres Strait Islander Voice.</a:t>
            </a:r>
            <a:endParaRPr lang="en-US" b="0" i="0" dirty="0">
              <a:solidFill>
                <a:srgbClr val="343A40"/>
              </a:solidFill>
              <a:effectLst/>
            </a:endParaRPr>
          </a:p>
          <a:p>
            <a:pPr marL="274320" lvl="1" indent="0">
              <a:buNone/>
            </a:pPr>
            <a:r>
              <a:rPr lang="en-US" b="0" i="1" dirty="0">
                <a:solidFill>
                  <a:srgbClr val="343A40"/>
                </a:solidFill>
                <a:effectLst/>
              </a:rPr>
              <a:t>Do you approve this proposed alteration?</a:t>
            </a:r>
          </a:p>
          <a:p>
            <a:r>
              <a:rPr lang="en-AU" dirty="0"/>
              <a:t>The voter then must write Yes or No in the box provided.</a:t>
            </a:r>
          </a:p>
        </p:txBody>
      </p:sp>
    </p:spTree>
    <p:extLst>
      <p:ext uri="{BB962C8B-B14F-4D97-AF65-F5344CB8AC3E}">
        <p14:creationId xmlns:p14="http://schemas.microsoft.com/office/powerpoint/2010/main" val="22748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E2AE9-11A2-6164-9BEC-AEC6C67D7B4C}"/>
              </a:ext>
            </a:extLst>
          </p:cNvPr>
          <p:cNvSpPr>
            <a:spLocks noGrp="1"/>
          </p:cNvSpPr>
          <p:nvPr>
            <p:ph type="title"/>
          </p:nvPr>
        </p:nvSpPr>
        <p:spPr/>
        <p:txBody>
          <a:bodyPr/>
          <a:lstStyle/>
          <a:p>
            <a:r>
              <a:rPr lang="en-AU" dirty="0"/>
              <a:t>1999 ballot paper</a:t>
            </a:r>
          </a:p>
        </p:txBody>
      </p:sp>
      <p:pic>
        <p:nvPicPr>
          <p:cNvPr id="1026" name="Picture 2">
            <a:extLst>
              <a:ext uri="{FF2B5EF4-FFF2-40B4-BE49-F238E27FC236}">
                <a16:creationId xmlns:a16="http://schemas.microsoft.com/office/drawing/2014/main" id="{732A75D0-33D3-C304-A77D-85699AC6C0E0}"/>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364088" y="452190"/>
            <a:ext cx="2952328" cy="62392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6859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6AD71-75FD-AD27-78A1-04B77F634CAB}"/>
              </a:ext>
            </a:extLst>
          </p:cNvPr>
          <p:cNvSpPr>
            <a:spLocks noGrp="1"/>
          </p:cNvSpPr>
          <p:nvPr>
            <p:ph type="title"/>
          </p:nvPr>
        </p:nvSpPr>
        <p:spPr/>
        <p:txBody>
          <a:bodyPr/>
          <a:lstStyle/>
          <a:p>
            <a:r>
              <a:rPr lang="en-AU" dirty="0"/>
              <a:t>Background</a:t>
            </a:r>
          </a:p>
        </p:txBody>
      </p:sp>
      <p:sp>
        <p:nvSpPr>
          <p:cNvPr id="3" name="Content Placeholder 2">
            <a:extLst>
              <a:ext uri="{FF2B5EF4-FFF2-40B4-BE49-F238E27FC236}">
                <a16:creationId xmlns:a16="http://schemas.microsoft.com/office/drawing/2014/main" id="{38696650-B914-3208-90FA-2012A9039FAE}"/>
              </a:ext>
            </a:extLst>
          </p:cNvPr>
          <p:cNvSpPr>
            <a:spLocks noGrp="1"/>
          </p:cNvSpPr>
          <p:nvPr>
            <p:ph idx="1"/>
          </p:nvPr>
        </p:nvSpPr>
        <p:spPr/>
        <p:txBody>
          <a:bodyPr>
            <a:normAutofit lnSpcReduction="10000"/>
          </a:bodyPr>
          <a:lstStyle/>
          <a:p>
            <a:r>
              <a:rPr lang="en-AU" dirty="0"/>
              <a:t>The Voice proposal was developed in response to the rejection of a previous proposal to constitutionalise an anti-racial discrimination provision.</a:t>
            </a:r>
          </a:p>
          <a:p>
            <a:r>
              <a:rPr lang="en-AU" dirty="0"/>
              <a:t>The idea was to flip the approach.  Instead of going to court to challenge a law after it was made, it was proposed to seek to influence laws and policies before they were made.</a:t>
            </a:r>
          </a:p>
          <a:p>
            <a:r>
              <a:rPr lang="en-AU" dirty="0"/>
              <a:t>Instead of giving agency to lawyers and judges, it would put it back into the hands of Indigenous Australians.  Each time their voices were heard, this would be </a:t>
            </a:r>
            <a:r>
              <a:rPr lang="en-AU" i="1" dirty="0"/>
              <a:t>an act of recognition</a:t>
            </a:r>
            <a:r>
              <a:rPr lang="en-AU" dirty="0"/>
              <a:t>.</a:t>
            </a:r>
          </a:p>
          <a:p>
            <a:r>
              <a:rPr lang="en-AU" dirty="0"/>
              <a:t>This would amount to active and continuing constitutional recognition, rather than just some words on a page.</a:t>
            </a:r>
          </a:p>
        </p:txBody>
      </p:sp>
    </p:spTree>
    <p:extLst>
      <p:ext uri="{BB962C8B-B14F-4D97-AF65-F5344CB8AC3E}">
        <p14:creationId xmlns:p14="http://schemas.microsoft.com/office/powerpoint/2010/main" val="3599384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D008D-9E78-481B-B8B2-FF9CFF853DD9}"/>
              </a:ext>
            </a:extLst>
          </p:cNvPr>
          <p:cNvSpPr>
            <a:spLocks noGrp="1"/>
          </p:cNvSpPr>
          <p:nvPr>
            <p:ph type="title"/>
          </p:nvPr>
        </p:nvSpPr>
        <p:spPr/>
        <p:txBody>
          <a:bodyPr/>
          <a:lstStyle/>
          <a:p>
            <a:r>
              <a:rPr lang="en-AU" dirty="0"/>
              <a:t>Background</a:t>
            </a:r>
          </a:p>
        </p:txBody>
      </p:sp>
      <p:sp>
        <p:nvSpPr>
          <p:cNvPr id="3" name="Content Placeholder 2">
            <a:extLst>
              <a:ext uri="{FF2B5EF4-FFF2-40B4-BE49-F238E27FC236}">
                <a16:creationId xmlns:a16="http://schemas.microsoft.com/office/drawing/2014/main" id="{FDD72F81-618B-C51D-0C91-EE84673F90D8}"/>
              </a:ext>
            </a:extLst>
          </p:cNvPr>
          <p:cNvSpPr>
            <a:spLocks noGrp="1"/>
          </p:cNvSpPr>
          <p:nvPr>
            <p:ph idx="1"/>
          </p:nvPr>
        </p:nvSpPr>
        <p:spPr/>
        <p:txBody>
          <a:bodyPr>
            <a:normAutofit fontScale="92500" lnSpcReduction="10000"/>
          </a:bodyPr>
          <a:lstStyle/>
          <a:p>
            <a:r>
              <a:rPr lang="en-AU" dirty="0"/>
              <a:t>The Voice proposal was first developed in 2014 by Noel Pearson, Greg Craven, Julian Leeser, Damien Freeman, Shireen Morris and me.</a:t>
            </a:r>
          </a:p>
          <a:p>
            <a:r>
              <a:rPr lang="en-AU" dirty="0"/>
              <a:t>It was later put to Aboriginal and Torres Strait Islander groups in dialogues across the country by the Referendum Council, along with a range of other proposals for constitutional reform. The Voice proposal was the most successful by a long way.</a:t>
            </a:r>
          </a:p>
          <a:p>
            <a:r>
              <a:rPr lang="en-AU" dirty="0"/>
              <a:t>It was confirmed as the key request (along with Treaty and Truth) at the national convention in Uluru in May 2017, resulting in the Uluru Statement from the Heart.</a:t>
            </a:r>
          </a:p>
          <a:p>
            <a:r>
              <a:rPr lang="en-AU" dirty="0"/>
              <a:t>It was later modified, numerous times, after various committee inquiries, until the Prime Minister announced a draft version at </a:t>
            </a:r>
            <a:r>
              <a:rPr lang="en-AU" dirty="0" err="1"/>
              <a:t>Garma</a:t>
            </a:r>
            <a:r>
              <a:rPr lang="en-AU" dirty="0"/>
              <a:t> in 2022, and was later modified again as a consequence of the work of the Constitutional Experts Group and the Referendum Working Group and the Solicitor-General.</a:t>
            </a:r>
          </a:p>
        </p:txBody>
      </p:sp>
    </p:spTree>
    <p:extLst>
      <p:ext uri="{BB962C8B-B14F-4D97-AF65-F5344CB8AC3E}">
        <p14:creationId xmlns:p14="http://schemas.microsoft.com/office/powerpoint/2010/main" val="3361905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41F79-C45B-30D0-AC89-BB1710499576}"/>
              </a:ext>
            </a:extLst>
          </p:cNvPr>
          <p:cNvSpPr>
            <a:spLocks noGrp="1"/>
          </p:cNvSpPr>
          <p:nvPr>
            <p:ph type="title"/>
          </p:nvPr>
        </p:nvSpPr>
        <p:spPr/>
        <p:txBody>
          <a:bodyPr/>
          <a:lstStyle/>
          <a:p>
            <a:r>
              <a:rPr lang="en-AU" dirty="0"/>
              <a:t>The Proposed Amendment</a:t>
            </a:r>
          </a:p>
        </p:txBody>
      </p:sp>
      <p:sp>
        <p:nvSpPr>
          <p:cNvPr id="3" name="Content Placeholder 2">
            <a:extLst>
              <a:ext uri="{FF2B5EF4-FFF2-40B4-BE49-F238E27FC236}">
                <a16:creationId xmlns:a16="http://schemas.microsoft.com/office/drawing/2014/main" id="{76406F5A-D6F1-366D-559F-1B7316420770}"/>
              </a:ext>
            </a:extLst>
          </p:cNvPr>
          <p:cNvSpPr>
            <a:spLocks noGrp="1"/>
          </p:cNvSpPr>
          <p:nvPr>
            <p:ph idx="1"/>
          </p:nvPr>
        </p:nvSpPr>
        <p:spPr/>
        <p:txBody>
          <a:bodyPr>
            <a:normAutofit fontScale="92500" lnSpcReduction="20000"/>
          </a:bodyPr>
          <a:lstStyle/>
          <a:p>
            <a:pPr marL="0" indent="0" algn="l">
              <a:buNone/>
            </a:pPr>
            <a:r>
              <a:rPr lang="en-US" b="1" i="0" dirty="0">
                <a:solidFill>
                  <a:srgbClr val="474747"/>
                </a:solidFill>
                <a:effectLst/>
              </a:rPr>
              <a:t>Chapter IX  - Recognition of Aboriginal and Torres Strait Islander Peoples</a:t>
            </a:r>
          </a:p>
          <a:p>
            <a:pPr marL="0" indent="0" algn="l">
              <a:buNone/>
            </a:pPr>
            <a:endParaRPr lang="en-US" b="1" i="0" dirty="0">
              <a:solidFill>
                <a:srgbClr val="474747"/>
              </a:solidFill>
              <a:effectLst/>
            </a:endParaRPr>
          </a:p>
          <a:p>
            <a:pPr marL="0" indent="0" algn="l">
              <a:buNone/>
            </a:pPr>
            <a:r>
              <a:rPr lang="en-US" b="1" i="0" dirty="0">
                <a:solidFill>
                  <a:srgbClr val="474747"/>
                </a:solidFill>
                <a:effectLst/>
              </a:rPr>
              <a:t>129 Aboriginal and Torres Strait Islander Voice</a:t>
            </a:r>
          </a:p>
          <a:p>
            <a:pPr marL="0" indent="0" algn="l">
              <a:buNone/>
            </a:pPr>
            <a:r>
              <a:rPr lang="en-US" b="0" i="0" dirty="0">
                <a:solidFill>
                  <a:srgbClr val="474747"/>
                </a:solidFill>
                <a:effectLst/>
              </a:rPr>
              <a:t>In recognition of Aboriginal and Torres Strait Islander peoples as the First Peoples of Australia:</a:t>
            </a:r>
          </a:p>
          <a:p>
            <a:pPr marL="514350" indent="-514350" algn="l">
              <a:buFont typeface="+mj-lt"/>
              <a:buAutoNum type="romanLcPeriod"/>
            </a:pPr>
            <a:r>
              <a:rPr lang="en-US" b="0" i="0" dirty="0">
                <a:solidFill>
                  <a:srgbClr val="474747"/>
                </a:solidFill>
                <a:effectLst/>
              </a:rPr>
              <a:t>there shall be a body, to be called the Aboriginal and Torres Strait Islander Voice;</a:t>
            </a:r>
          </a:p>
          <a:p>
            <a:pPr marL="514350" indent="-514350" algn="l">
              <a:buFont typeface="+mj-lt"/>
              <a:buAutoNum type="romanLcPeriod"/>
            </a:pPr>
            <a:r>
              <a:rPr lang="en-US" b="0" i="0" dirty="0">
                <a:solidFill>
                  <a:srgbClr val="474747"/>
                </a:solidFill>
                <a:effectLst/>
              </a:rPr>
              <a:t>the Aboriginal and Torres Strait Islander Voice may make representations to the Parliament and the Executive Government of the Commonwealth on matters relating to Aboriginal and Torres Strait Islander peoples;</a:t>
            </a:r>
          </a:p>
          <a:p>
            <a:pPr marL="514350" indent="-514350" algn="l">
              <a:buFont typeface="+mj-lt"/>
              <a:buAutoNum type="romanLcPeriod"/>
            </a:pPr>
            <a:r>
              <a:rPr lang="en-US" b="0" i="0" dirty="0">
                <a:solidFill>
                  <a:srgbClr val="474747"/>
                </a:solidFill>
                <a:effectLst/>
              </a:rPr>
              <a:t>the Parliament shall, subject to this Constitution, have power to make laws with respect to matters relating to the Aboriginal and Torres Strait Islander Voice, including its composition, functions, powers and procedures.</a:t>
            </a:r>
          </a:p>
        </p:txBody>
      </p:sp>
    </p:spTree>
    <p:extLst>
      <p:ext uri="{BB962C8B-B14F-4D97-AF65-F5344CB8AC3E}">
        <p14:creationId xmlns:p14="http://schemas.microsoft.com/office/powerpoint/2010/main" val="38036284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Clarity</Template>
  <TotalTime>3355</TotalTime>
  <Words>4991</Words>
  <Application>Microsoft Office PowerPoint</Application>
  <PresentationFormat>On-screen Show (4:3)</PresentationFormat>
  <Paragraphs>220</Paragraphs>
  <Slides>39</Slides>
  <Notes>39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39</vt:i4>
      </vt:variant>
    </vt:vector>
  </HeadingPairs>
  <TitlesOfParts>
    <vt:vector size="42" baseType="lpstr">
      <vt:lpstr>Arial</vt:lpstr>
      <vt:lpstr>Calibri</vt:lpstr>
      <vt:lpstr>Clarity</vt:lpstr>
      <vt:lpstr>The Voice Referendum – An explanation of the legal issues</vt:lpstr>
      <vt:lpstr>Introduction</vt:lpstr>
      <vt:lpstr>Referendum procedure</vt:lpstr>
      <vt:lpstr>Referendum timing and materials</vt:lpstr>
      <vt:lpstr>The Referendum Question</vt:lpstr>
      <vt:lpstr>1999 ballot paper</vt:lpstr>
      <vt:lpstr>Background</vt:lpstr>
      <vt:lpstr>Background</vt:lpstr>
      <vt:lpstr>The Proposed Amendment</vt:lpstr>
      <vt:lpstr>The introductory words</vt:lpstr>
      <vt:lpstr>S 129(i) – guaranteed existence</vt:lpstr>
      <vt:lpstr>S 129(ii) – guaranteed capacity</vt:lpstr>
      <vt:lpstr>S 129(ii) – the scope of representations</vt:lpstr>
      <vt:lpstr>S 129(iii) – powers of Parliament</vt:lpstr>
      <vt:lpstr>S 129(iii) – powers of Parliament</vt:lpstr>
      <vt:lpstr>Arguments</vt:lpstr>
      <vt:lpstr>1. It will introduce race into the Constitution and destroy equality of treatment</vt:lpstr>
      <vt:lpstr>Introducing race into the Constitution</vt:lpstr>
      <vt:lpstr>The Constitution does not treat everyone the same</vt:lpstr>
      <vt:lpstr>Substantive equality</vt:lpstr>
      <vt:lpstr>Equality of opportunity to participate in the exercise of political sovereignty</vt:lpstr>
      <vt:lpstr>Equality can mean recognising difference and creating an equal playing field</vt:lpstr>
      <vt:lpstr>2. The Voice should not be able to make representations to the Executive Government</vt:lpstr>
      <vt:lpstr>Mandatory relevant considerations - example</vt:lpstr>
      <vt:lpstr>Mandatory relevant considerations – matters for Parliament</vt:lpstr>
      <vt:lpstr>Constitutional implications?</vt:lpstr>
      <vt:lpstr>Constitutional implications?</vt:lpstr>
      <vt:lpstr>Constitutional implications?</vt:lpstr>
      <vt:lpstr>A recent example – Gerner v Victoria</vt:lpstr>
      <vt:lpstr>Gerner v Victoria</vt:lpstr>
      <vt:lpstr>Applying Gerner to the Voice</vt:lpstr>
      <vt:lpstr>Impracticality</vt:lpstr>
      <vt:lpstr>Contrary to authority</vt:lpstr>
      <vt:lpstr>3.  ‘Special rights’</vt:lpstr>
      <vt:lpstr>A special right to make representations?</vt:lpstr>
      <vt:lpstr>A special right to elect the Voice?</vt:lpstr>
      <vt:lpstr>Conclusion</vt:lpstr>
      <vt:lpstr>Educational sources</vt:lpstr>
      <vt:lpstr>Official sources</vt:lpstr>
    </vt:vector>
  </TitlesOfParts>
  <Company>University of Sydney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Federal Constitutional law</dc:title>
  <dc:creator>atwomey</dc:creator>
  <cp:lastModifiedBy>Anne Twomey</cp:lastModifiedBy>
  <cp:revision>129</cp:revision>
  <cp:lastPrinted>2023-06-28T20:22:39Z</cp:lastPrinted>
  <dcterms:created xsi:type="dcterms:W3CDTF">2013-02-27T00:43:44Z</dcterms:created>
  <dcterms:modified xsi:type="dcterms:W3CDTF">2023-06-29T21:07:01Z</dcterms:modified>
</cp:coreProperties>
</file>